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62" r:id="rId3"/>
    <p:sldId id="257" r:id="rId4"/>
    <p:sldId id="258" r:id="rId5"/>
    <p:sldId id="259" r:id="rId6"/>
    <p:sldId id="267" r:id="rId7"/>
    <p:sldId id="266" r:id="rId8"/>
    <p:sldId id="281" r:id="rId9"/>
    <p:sldId id="268" r:id="rId10"/>
    <p:sldId id="269" r:id="rId11"/>
    <p:sldId id="282" r:id="rId12"/>
    <p:sldId id="260" r:id="rId13"/>
    <p:sldId id="270" r:id="rId14"/>
    <p:sldId id="261" r:id="rId15"/>
    <p:sldId id="278" r:id="rId16"/>
    <p:sldId id="275" r:id="rId17"/>
    <p:sldId id="276" r:id="rId18"/>
    <p:sldId id="271" r:id="rId19"/>
    <p:sldId id="277" r:id="rId20"/>
    <p:sldId id="280"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8" d="100"/>
          <a:sy n="68" d="100"/>
        </p:scale>
        <p:origin x="84"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 /><Relationship Id="rId13" Type="http://schemas.openxmlformats.org/officeDocument/2006/relationships/slide" Target="slides/slide12.xml" /><Relationship Id="rId18" Type="http://schemas.openxmlformats.org/officeDocument/2006/relationships/slide" Target="slides/slide17.xml" /><Relationship Id="rId3" Type="http://schemas.openxmlformats.org/officeDocument/2006/relationships/slide" Target="slides/slide2.xml" /><Relationship Id="rId21" Type="http://schemas.openxmlformats.org/officeDocument/2006/relationships/slide" Target="slides/slide20.xml"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tableStyles" Target="tableStyles.xml" /><Relationship Id="rId2" Type="http://schemas.openxmlformats.org/officeDocument/2006/relationships/slide" Target="slides/slide1.xml" /><Relationship Id="rId16" Type="http://schemas.openxmlformats.org/officeDocument/2006/relationships/slide" Target="slides/slide15.xml" /><Relationship Id="rId20" Type="http://schemas.openxmlformats.org/officeDocument/2006/relationships/slide" Target="slides/slide19.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24" Type="http://schemas.openxmlformats.org/officeDocument/2006/relationships/theme" Target="theme/theme1.xml"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viewProps" Target="viewProps.xml" /><Relationship Id="rId10" Type="http://schemas.openxmlformats.org/officeDocument/2006/relationships/slide" Target="slides/slide9.xml" /><Relationship Id="rId19" Type="http://schemas.openxmlformats.org/officeDocument/2006/relationships/slide" Target="slides/slide18.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presProps" Target="presProps.xml" /></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12/9/2019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12/9/2019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12/9/2019</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12/9/2019</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12/9/2019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12/9/2019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dirty="0"/>
              <a:t>12/9/2019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796027F-7875-4030-9381-8BD8C4F21935}" type="datetimeFigureOut">
              <a:rPr lang="en-US" dirty="0"/>
              <a:t>12/9/2019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dirty="0"/>
              <a:t>12/9/2019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dirty="0"/>
              <a:t>12/9/2019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12/9/2019</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12/9/2019</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p:txBody>
          <a:bodyPr/>
          <a:lstStyle/>
          <a:p>
            <a:fld id="{4509A250-FF31-4206-8172-F9D3106AACB1}" type="datetimeFigureOut">
              <a:rPr lang="en-US" dirty="0"/>
              <a:t>12/9/2019</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12/9/2019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slideLayout" Target="../slideLayouts/slideLayout13.xml" /><Relationship Id="rId18" Type="http://schemas.openxmlformats.org/officeDocument/2006/relationships/theme" Target="../theme/theme1.xml" /><Relationship Id="rId3" Type="http://schemas.openxmlformats.org/officeDocument/2006/relationships/slideLayout" Target="../slideLayouts/slideLayout3.xml" /><Relationship Id="rId21" Type="http://schemas.openxmlformats.org/officeDocument/2006/relationships/image" Target="../media/image4.png" /><Relationship Id="rId7" Type="http://schemas.openxmlformats.org/officeDocument/2006/relationships/slideLayout" Target="../slideLayouts/slideLayout7.xml" /><Relationship Id="rId12" Type="http://schemas.openxmlformats.org/officeDocument/2006/relationships/slideLayout" Target="../slideLayouts/slideLayout12.xml" /><Relationship Id="rId17" Type="http://schemas.openxmlformats.org/officeDocument/2006/relationships/slideLayout" Target="../slideLayouts/slideLayout17.xml" /><Relationship Id="rId2" Type="http://schemas.openxmlformats.org/officeDocument/2006/relationships/slideLayout" Target="../slideLayouts/slideLayout2.xml" /><Relationship Id="rId16" Type="http://schemas.openxmlformats.org/officeDocument/2006/relationships/slideLayout" Target="../slideLayouts/slideLayout16.xml" /><Relationship Id="rId20" Type="http://schemas.openxmlformats.org/officeDocument/2006/relationships/image" Target="../media/image3.png"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5" Type="http://schemas.openxmlformats.org/officeDocument/2006/relationships/slideLayout" Target="../slideLayouts/slideLayout15.xml" /><Relationship Id="rId10" Type="http://schemas.openxmlformats.org/officeDocument/2006/relationships/slideLayout" Target="../slideLayouts/slideLayout10.xml" /><Relationship Id="rId19" Type="http://schemas.openxmlformats.org/officeDocument/2006/relationships/image" Target="../media/image2.png" /><Relationship Id="rId4" Type="http://schemas.openxmlformats.org/officeDocument/2006/relationships/slideLayout" Target="../slideLayouts/slideLayout4.xml" /><Relationship Id="rId9" Type="http://schemas.openxmlformats.org/officeDocument/2006/relationships/slideLayout" Target="../slideLayouts/slideLayout9.xml" /><Relationship Id="rId14" Type="http://schemas.openxmlformats.org/officeDocument/2006/relationships/slideLayout" Target="../slideLayouts/slideLayout14.xml" /><Relationship Id="rId22" Type="http://schemas.openxmlformats.org/officeDocument/2006/relationships/image" Target="../media/image5.png"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t>12/9/2019</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Relationship Id="rId3" Type="http://schemas.openxmlformats.org/officeDocument/2006/relationships/image" Target="../media/image20.png" /><Relationship Id="rId2" Type="http://schemas.openxmlformats.org/officeDocument/2006/relationships/image" Target="../media/image19.png" /><Relationship Id="rId1" Type="http://schemas.openxmlformats.org/officeDocument/2006/relationships/slideLayout" Target="../slideLayouts/slideLayout5.xml" /></Relationships>
</file>

<file path=ppt/slides/_rels/slide11.xml.rels><?xml version="1.0" encoding="UTF-8" standalone="yes"?>
<Relationships xmlns="http://schemas.openxmlformats.org/package/2006/relationships"><Relationship Id="rId3" Type="http://schemas.openxmlformats.org/officeDocument/2006/relationships/image" Target="../media/image22.png" /><Relationship Id="rId2" Type="http://schemas.openxmlformats.org/officeDocument/2006/relationships/image" Target="../media/image21.png" /><Relationship Id="rId1" Type="http://schemas.openxmlformats.org/officeDocument/2006/relationships/slideLayout" Target="../slideLayouts/slideLayout7.xml" /><Relationship Id="rId4" Type="http://schemas.openxmlformats.org/officeDocument/2006/relationships/image" Target="../media/image23.png" /></Relationships>
</file>

<file path=ppt/slides/_rels/slide12.xml.rels><?xml version="1.0" encoding="UTF-8" standalone="yes"?>
<Relationships xmlns="http://schemas.openxmlformats.org/package/2006/relationships"><Relationship Id="rId2" Type="http://schemas.openxmlformats.org/officeDocument/2006/relationships/image" Target="../media/image24.jpg" /><Relationship Id="rId1" Type="http://schemas.openxmlformats.org/officeDocument/2006/relationships/slideLayout" Target="../slideLayouts/slideLayout7.xml" /></Relationships>
</file>

<file path=ppt/slides/_rels/slide13.xml.rels><?xml version="1.0" encoding="UTF-8" standalone="yes"?>
<Relationships xmlns="http://schemas.openxmlformats.org/package/2006/relationships"><Relationship Id="rId3" Type="http://schemas.openxmlformats.org/officeDocument/2006/relationships/image" Target="../media/image26.png" /><Relationship Id="rId2" Type="http://schemas.openxmlformats.org/officeDocument/2006/relationships/image" Target="../media/image25.png" /><Relationship Id="rId1" Type="http://schemas.openxmlformats.org/officeDocument/2006/relationships/slideLayout" Target="../slideLayouts/slideLayout5.xml" /></Relationships>
</file>

<file path=ppt/slides/_rels/slide14.xml.rels><?xml version="1.0" encoding="UTF-8" standalone="yes"?>
<Relationships xmlns="http://schemas.openxmlformats.org/package/2006/relationships"><Relationship Id="rId3" Type="http://schemas.openxmlformats.org/officeDocument/2006/relationships/image" Target="../media/image28.jpg" /><Relationship Id="rId2" Type="http://schemas.openxmlformats.org/officeDocument/2006/relationships/image" Target="../media/image27.jpg" /><Relationship Id="rId1" Type="http://schemas.openxmlformats.org/officeDocument/2006/relationships/slideLayout" Target="../slideLayouts/slideLayout5.xml" /></Relationships>
</file>

<file path=ppt/slides/_rels/slide15.xml.rels><?xml version="1.0" encoding="UTF-8" standalone="yes"?>
<Relationships xmlns="http://schemas.openxmlformats.org/package/2006/relationships"><Relationship Id="rId3" Type="http://schemas.openxmlformats.org/officeDocument/2006/relationships/image" Target="../media/image30.jpg" /><Relationship Id="rId2" Type="http://schemas.openxmlformats.org/officeDocument/2006/relationships/image" Target="../media/image29.jpg" /><Relationship Id="rId1" Type="http://schemas.openxmlformats.org/officeDocument/2006/relationships/slideLayout" Target="../slideLayouts/slideLayout5.xml" /></Relationships>
</file>

<file path=ppt/slides/_rels/slide16.xml.rels><?xml version="1.0" encoding="UTF-8" standalone="yes"?>
<Relationships xmlns="http://schemas.openxmlformats.org/package/2006/relationships"><Relationship Id="rId3" Type="http://schemas.openxmlformats.org/officeDocument/2006/relationships/image" Target="../media/image32.png" /><Relationship Id="rId2" Type="http://schemas.openxmlformats.org/officeDocument/2006/relationships/image" Target="../media/image31.png" /><Relationship Id="rId1" Type="http://schemas.openxmlformats.org/officeDocument/2006/relationships/slideLayout" Target="../slideLayouts/slideLayout5.xml" /><Relationship Id="rId4" Type="http://schemas.openxmlformats.org/officeDocument/2006/relationships/image" Target="../media/image33.png" /></Relationships>
</file>

<file path=ppt/slides/_rels/slide17.xml.rels><?xml version="1.0" encoding="UTF-8" standalone="yes"?>
<Relationships xmlns="http://schemas.openxmlformats.org/package/2006/relationships"><Relationship Id="rId3" Type="http://schemas.openxmlformats.org/officeDocument/2006/relationships/image" Target="../media/image35.jpg" /><Relationship Id="rId2" Type="http://schemas.openxmlformats.org/officeDocument/2006/relationships/image" Target="../media/image34.jpg" /><Relationship Id="rId1" Type="http://schemas.openxmlformats.org/officeDocument/2006/relationships/slideLayout" Target="../slideLayouts/slideLayout5.xml" /></Relationships>
</file>

<file path=ppt/slides/_rels/slide18.xml.rels><?xml version="1.0" encoding="UTF-8" standalone="yes"?>
<Relationships xmlns="http://schemas.openxmlformats.org/package/2006/relationships"><Relationship Id="rId3" Type="http://schemas.openxmlformats.org/officeDocument/2006/relationships/image" Target="../media/image37.JPG" /><Relationship Id="rId2" Type="http://schemas.openxmlformats.org/officeDocument/2006/relationships/image" Target="../media/image36.png" /><Relationship Id="rId1" Type="http://schemas.openxmlformats.org/officeDocument/2006/relationships/slideLayout" Target="../slideLayouts/slideLayout14.xml" /><Relationship Id="rId4" Type="http://schemas.openxmlformats.org/officeDocument/2006/relationships/image" Target="../media/image38.png" /></Relationships>
</file>

<file path=ppt/slides/_rels/slide19.xml.rels><?xml version="1.0" encoding="UTF-8" standalone="yes"?>
<Relationships xmlns="http://schemas.openxmlformats.org/package/2006/relationships"><Relationship Id="rId3" Type="http://schemas.openxmlformats.org/officeDocument/2006/relationships/image" Target="../media/image40.png" /><Relationship Id="rId2" Type="http://schemas.openxmlformats.org/officeDocument/2006/relationships/image" Target="../media/image39.png" /><Relationship Id="rId1" Type="http://schemas.openxmlformats.org/officeDocument/2006/relationships/slideLayout" Target="../slideLayouts/slideLayout5.xml" /></Relationships>
</file>

<file path=ppt/slides/_rels/slide2.xml.rels><?xml version="1.0" encoding="UTF-8" standalone="yes"?>
<Relationships xmlns="http://schemas.openxmlformats.org/package/2006/relationships"><Relationship Id="rId2" Type="http://schemas.openxmlformats.org/officeDocument/2006/relationships/image" Target="../media/image6.png" /><Relationship Id="rId1" Type="http://schemas.openxmlformats.org/officeDocument/2006/relationships/slideLayout" Target="../slideLayouts/slideLayout7.xml" /></Relationships>
</file>

<file path=ppt/slides/_rels/slide20.xml.rels><?xml version="1.0" encoding="UTF-8" standalone="yes"?>
<Relationships xmlns="http://schemas.openxmlformats.org/package/2006/relationships"><Relationship Id="rId3" Type="http://schemas.openxmlformats.org/officeDocument/2006/relationships/image" Target="../media/image41.jpg" /><Relationship Id="rId2" Type="http://schemas.openxmlformats.org/officeDocument/2006/relationships/image" Target="../media/image27.jpg" /><Relationship Id="rId1" Type="http://schemas.openxmlformats.org/officeDocument/2006/relationships/slideLayout" Target="../slideLayouts/slideLayout7.xml" /></Relationships>
</file>

<file path=ppt/slides/_rels/slide3.xml.rels><?xml version="1.0" encoding="UTF-8" standalone="yes"?>
<Relationships xmlns="http://schemas.openxmlformats.org/package/2006/relationships"><Relationship Id="rId3" Type="http://schemas.openxmlformats.org/officeDocument/2006/relationships/image" Target="../media/image8.jpg" /><Relationship Id="rId2" Type="http://schemas.openxmlformats.org/officeDocument/2006/relationships/image" Target="../media/image7.jpg" /><Relationship Id="rId1" Type="http://schemas.openxmlformats.org/officeDocument/2006/relationships/slideLayout" Target="../slideLayouts/slideLayout5.xml" /></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5.xml.rels><?xml version="1.0" encoding="UTF-8" standalone="yes"?>
<Relationships xmlns="http://schemas.openxmlformats.org/package/2006/relationships"><Relationship Id="rId2" Type="http://schemas.openxmlformats.org/officeDocument/2006/relationships/image" Target="../media/image9.jpg" /><Relationship Id="rId1" Type="http://schemas.openxmlformats.org/officeDocument/2006/relationships/slideLayout" Target="../slideLayouts/slideLayout7.xml" /></Relationships>
</file>

<file path=ppt/slides/_rels/slide6.xml.rels><?xml version="1.0" encoding="UTF-8" standalone="yes"?>
<Relationships xmlns="http://schemas.openxmlformats.org/package/2006/relationships"><Relationship Id="rId3" Type="http://schemas.openxmlformats.org/officeDocument/2006/relationships/image" Target="../media/image11.png" /><Relationship Id="rId2" Type="http://schemas.openxmlformats.org/officeDocument/2006/relationships/image" Target="../media/image10.jpg" /><Relationship Id="rId1" Type="http://schemas.openxmlformats.org/officeDocument/2006/relationships/slideLayout" Target="../slideLayouts/slideLayout4.xml" /><Relationship Id="rId4" Type="http://schemas.openxmlformats.org/officeDocument/2006/relationships/image" Target="../media/image12.png" /></Relationships>
</file>

<file path=ppt/slides/_rels/slide7.xml.rels><?xml version="1.0" encoding="UTF-8" standalone="yes"?>
<Relationships xmlns="http://schemas.openxmlformats.org/package/2006/relationships"><Relationship Id="rId3" Type="http://schemas.openxmlformats.org/officeDocument/2006/relationships/image" Target="../media/image14.jpg" /><Relationship Id="rId2" Type="http://schemas.openxmlformats.org/officeDocument/2006/relationships/image" Target="../media/image13.png" /><Relationship Id="rId1" Type="http://schemas.openxmlformats.org/officeDocument/2006/relationships/slideLayout" Target="../slideLayouts/slideLayout5.xml" /></Relationships>
</file>

<file path=ppt/slides/_rels/slide8.xml.rels><?xml version="1.0" encoding="UTF-8" standalone="yes"?>
<Relationships xmlns="http://schemas.openxmlformats.org/package/2006/relationships"><Relationship Id="rId3" Type="http://schemas.openxmlformats.org/officeDocument/2006/relationships/image" Target="../media/image16.png" /><Relationship Id="rId2" Type="http://schemas.openxmlformats.org/officeDocument/2006/relationships/image" Target="../media/image15.jpg" /><Relationship Id="rId1" Type="http://schemas.openxmlformats.org/officeDocument/2006/relationships/slideLayout" Target="../slideLayouts/slideLayout5.xml" /></Relationships>
</file>

<file path=ppt/slides/_rels/slide9.xml.rels><?xml version="1.0" encoding="UTF-8" standalone="yes"?>
<Relationships xmlns="http://schemas.openxmlformats.org/package/2006/relationships"><Relationship Id="rId3" Type="http://schemas.openxmlformats.org/officeDocument/2006/relationships/image" Target="../media/image18.png" /><Relationship Id="rId2" Type="http://schemas.openxmlformats.org/officeDocument/2006/relationships/image" Target="../media/image17.png" /><Relationship Id="rId1" Type="http://schemas.openxmlformats.org/officeDocument/2006/relationships/slideLayout" Target="../slideLayouts/slideLayout5.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BC7AE-C245-4E7A-B33E-4B422CB99F8B}"/>
              </a:ext>
            </a:extLst>
          </p:cNvPr>
          <p:cNvSpPr>
            <a:spLocks noGrp="1"/>
          </p:cNvSpPr>
          <p:nvPr>
            <p:ph type="ctrTitle"/>
          </p:nvPr>
        </p:nvSpPr>
        <p:spPr/>
        <p:txBody>
          <a:bodyPr/>
          <a:lstStyle/>
          <a:p>
            <a:r>
              <a:rPr lang="en-GB" dirty="0"/>
              <a:t>Abstraction &amp; Representation</a:t>
            </a:r>
            <a:br>
              <a:rPr lang="en-GB" dirty="0"/>
            </a:br>
            <a:r>
              <a:rPr lang="en-GB" dirty="0"/>
              <a:t>in Painting</a:t>
            </a:r>
          </a:p>
        </p:txBody>
      </p:sp>
      <p:sp>
        <p:nvSpPr>
          <p:cNvPr id="3" name="Subtitle 2">
            <a:extLst>
              <a:ext uri="{FF2B5EF4-FFF2-40B4-BE49-F238E27FC236}">
                <a16:creationId xmlns:a16="http://schemas.microsoft.com/office/drawing/2014/main" id="{E0A707C5-B2DA-4837-9CF7-431A1ED53E84}"/>
              </a:ext>
            </a:extLst>
          </p:cNvPr>
          <p:cNvSpPr>
            <a:spLocks noGrp="1"/>
          </p:cNvSpPr>
          <p:nvPr>
            <p:ph type="subTitle" idx="1"/>
          </p:nvPr>
        </p:nvSpPr>
        <p:spPr/>
        <p:txBody>
          <a:bodyPr/>
          <a:lstStyle/>
          <a:p>
            <a:r>
              <a:rPr lang="en-GB" cap="none" dirty="0">
                <a:latin typeface="+mn-lt"/>
              </a:rPr>
              <a:t>BY NICHOLAS WYATT</a:t>
            </a:r>
          </a:p>
          <a:p>
            <a:r>
              <a:rPr lang="en-GB" cap="none" dirty="0">
                <a:latin typeface="+mn-lt"/>
              </a:rPr>
              <a:t>www.nicholaswyattstudio.com</a:t>
            </a:r>
          </a:p>
        </p:txBody>
      </p:sp>
    </p:spTree>
    <p:extLst>
      <p:ext uri="{BB962C8B-B14F-4D97-AF65-F5344CB8AC3E}">
        <p14:creationId xmlns:p14="http://schemas.microsoft.com/office/powerpoint/2010/main" val="31808758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7E7B9-DD55-4E50-8229-A539FAF13454}"/>
              </a:ext>
            </a:extLst>
          </p:cNvPr>
          <p:cNvSpPr>
            <a:spLocks noGrp="1"/>
          </p:cNvSpPr>
          <p:nvPr>
            <p:ph type="title"/>
          </p:nvPr>
        </p:nvSpPr>
        <p:spPr/>
        <p:txBody>
          <a:bodyPr/>
          <a:lstStyle/>
          <a:p>
            <a:r>
              <a:rPr lang="en-GB" dirty="0"/>
              <a:t>Concerning the </a:t>
            </a:r>
            <a:r>
              <a:rPr lang="en-GB" dirty="0" err="1"/>
              <a:t>Spritual</a:t>
            </a:r>
            <a:r>
              <a:rPr lang="en-GB" dirty="0"/>
              <a:t> in Art</a:t>
            </a:r>
          </a:p>
        </p:txBody>
      </p:sp>
      <p:sp>
        <p:nvSpPr>
          <p:cNvPr id="3" name="Text Placeholder 2">
            <a:extLst>
              <a:ext uri="{FF2B5EF4-FFF2-40B4-BE49-F238E27FC236}">
                <a16:creationId xmlns:a16="http://schemas.microsoft.com/office/drawing/2014/main" id="{F6914BE5-040E-4803-BF18-4E1E79EB521E}"/>
              </a:ext>
            </a:extLst>
          </p:cNvPr>
          <p:cNvSpPr>
            <a:spLocks noGrp="1"/>
          </p:cNvSpPr>
          <p:nvPr>
            <p:ph type="body" idx="1"/>
          </p:nvPr>
        </p:nvSpPr>
        <p:spPr/>
        <p:txBody>
          <a:bodyPr/>
          <a:lstStyle/>
          <a:p>
            <a:r>
              <a:rPr lang="en-GB" dirty="0"/>
              <a:t>Wassily Kandinsky Painting c.1910</a:t>
            </a:r>
          </a:p>
        </p:txBody>
      </p:sp>
      <p:pic>
        <p:nvPicPr>
          <p:cNvPr id="8" name="Content Placeholder 7">
            <a:extLst>
              <a:ext uri="{FF2B5EF4-FFF2-40B4-BE49-F238E27FC236}">
                <a16:creationId xmlns:a16="http://schemas.microsoft.com/office/drawing/2014/main" id="{F2A8AF2E-6321-4FEA-AE7E-E224E2318FA9}"/>
              </a:ext>
            </a:extLst>
          </p:cNvPr>
          <p:cNvPicPr>
            <a:picLocks noGrp="1" noChangeAspect="1"/>
          </p:cNvPicPr>
          <p:nvPr>
            <p:ph sz="half" idx="2"/>
          </p:nvPr>
        </p:nvPicPr>
        <p:blipFill>
          <a:blip r:embed="rId2"/>
          <a:stretch>
            <a:fillRect/>
          </a:stretch>
        </p:blipFill>
        <p:spPr>
          <a:xfrm>
            <a:off x="464233" y="2619107"/>
            <a:ext cx="4624279" cy="3345595"/>
          </a:xfrm>
        </p:spPr>
      </p:pic>
      <p:sp>
        <p:nvSpPr>
          <p:cNvPr id="5" name="Text Placeholder 4">
            <a:extLst>
              <a:ext uri="{FF2B5EF4-FFF2-40B4-BE49-F238E27FC236}">
                <a16:creationId xmlns:a16="http://schemas.microsoft.com/office/drawing/2014/main" id="{290483BC-CEB2-4B8D-9BF6-A57F3D4FF3B3}"/>
              </a:ext>
            </a:extLst>
          </p:cNvPr>
          <p:cNvSpPr>
            <a:spLocks noGrp="1"/>
          </p:cNvSpPr>
          <p:nvPr>
            <p:ph type="body" sz="quarter" idx="3"/>
          </p:nvPr>
        </p:nvSpPr>
        <p:spPr/>
        <p:txBody>
          <a:bodyPr/>
          <a:lstStyle/>
          <a:p>
            <a:r>
              <a:rPr lang="en-GB" dirty="0"/>
              <a:t>Georgia </a:t>
            </a:r>
            <a:r>
              <a:rPr lang="en-GB" dirty="0" err="1"/>
              <a:t>Okeefe</a:t>
            </a:r>
            <a:r>
              <a:rPr lang="en-GB" dirty="0"/>
              <a:t> painting c.1918</a:t>
            </a:r>
          </a:p>
        </p:txBody>
      </p:sp>
      <p:pic>
        <p:nvPicPr>
          <p:cNvPr id="10" name="Content Placeholder 9">
            <a:extLst>
              <a:ext uri="{FF2B5EF4-FFF2-40B4-BE49-F238E27FC236}">
                <a16:creationId xmlns:a16="http://schemas.microsoft.com/office/drawing/2014/main" id="{92B92EBF-3C0E-47BC-92ED-B821D8D5FE50}"/>
              </a:ext>
            </a:extLst>
          </p:cNvPr>
          <p:cNvPicPr>
            <a:picLocks noGrp="1" noChangeAspect="1"/>
          </p:cNvPicPr>
          <p:nvPr>
            <p:ph sz="quarter" idx="4"/>
          </p:nvPr>
        </p:nvPicPr>
        <p:blipFill>
          <a:blip r:embed="rId3"/>
          <a:stretch>
            <a:fillRect/>
          </a:stretch>
        </p:blipFill>
        <p:spPr>
          <a:xfrm>
            <a:off x="6614318" y="2533014"/>
            <a:ext cx="4787705" cy="3572364"/>
          </a:xfrm>
        </p:spPr>
      </p:pic>
    </p:spTree>
    <p:extLst>
      <p:ext uri="{BB962C8B-B14F-4D97-AF65-F5344CB8AC3E}">
        <p14:creationId xmlns:p14="http://schemas.microsoft.com/office/powerpoint/2010/main" val="6233987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FC5CDF-2DD2-4F4D-8AB3-B121DFC233F5}"/>
              </a:ext>
            </a:extLst>
          </p:cNvPr>
          <p:cNvPicPr>
            <a:picLocks noChangeAspect="1"/>
          </p:cNvPicPr>
          <p:nvPr/>
        </p:nvPicPr>
        <p:blipFill>
          <a:blip r:embed="rId2"/>
          <a:stretch>
            <a:fillRect/>
          </a:stretch>
        </p:blipFill>
        <p:spPr>
          <a:xfrm>
            <a:off x="506437" y="1237957"/>
            <a:ext cx="3599741" cy="4375070"/>
          </a:xfrm>
          <a:prstGeom prst="rect">
            <a:avLst/>
          </a:prstGeom>
        </p:spPr>
      </p:pic>
      <p:pic>
        <p:nvPicPr>
          <p:cNvPr id="5" name="Picture 4">
            <a:extLst>
              <a:ext uri="{FF2B5EF4-FFF2-40B4-BE49-F238E27FC236}">
                <a16:creationId xmlns:a16="http://schemas.microsoft.com/office/drawing/2014/main" id="{8AD5BB36-BC3D-4E29-B95E-B60CA275434C}"/>
              </a:ext>
            </a:extLst>
          </p:cNvPr>
          <p:cNvPicPr>
            <a:picLocks noChangeAspect="1"/>
          </p:cNvPicPr>
          <p:nvPr/>
        </p:nvPicPr>
        <p:blipFill>
          <a:blip r:embed="rId3"/>
          <a:stretch>
            <a:fillRect/>
          </a:stretch>
        </p:blipFill>
        <p:spPr>
          <a:xfrm>
            <a:off x="8638054" y="1237957"/>
            <a:ext cx="3176575" cy="4628271"/>
          </a:xfrm>
          <a:prstGeom prst="rect">
            <a:avLst/>
          </a:prstGeom>
        </p:spPr>
      </p:pic>
      <p:pic>
        <p:nvPicPr>
          <p:cNvPr id="7" name="Picture 6">
            <a:extLst>
              <a:ext uri="{FF2B5EF4-FFF2-40B4-BE49-F238E27FC236}">
                <a16:creationId xmlns:a16="http://schemas.microsoft.com/office/drawing/2014/main" id="{92CF0F91-EF22-467E-8BEF-B58D5EB7392B}"/>
              </a:ext>
            </a:extLst>
          </p:cNvPr>
          <p:cNvPicPr>
            <a:picLocks noChangeAspect="1"/>
          </p:cNvPicPr>
          <p:nvPr/>
        </p:nvPicPr>
        <p:blipFill>
          <a:blip r:embed="rId4"/>
          <a:stretch>
            <a:fillRect/>
          </a:stretch>
        </p:blipFill>
        <p:spPr>
          <a:xfrm>
            <a:off x="4679412" y="1744394"/>
            <a:ext cx="3604150" cy="2641209"/>
          </a:xfrm>
          <a:prstGeom prst="rect">
            <a:avLst/>
          </a:prstGeom>
        </p:spPr>
      </p:pic>
      <p:sp>
        <p:nvSpPr>
          <p:cNvPr id="8" name="TextBox 7">
            <a:extLst>
              <a:ext uri="{FF2B5EF4-FFF2-40B4-BE49-F238E27FC236}">
                <a16:creationId xmlns:a16="http://schemas.microsoft.com/office/drawing/2014/main" id="{2129C87C-3B7B-433E-9287-EAD1693B3870}"/>
              </a:ext>
            </a:extLst>
          </p:cNvPr>
          <p:cNvSpPr txBox="1"/>
          <p:nvPr/>
        </p:nvSpPr>
        <p:spPr>
          <a:xfrm>
            <a:off x="5134707" y="6260123"/>
            <a:ext cx="3770141" cy="369332"/>
          </a:xfrm>
          <a:prstGeom prst="rect">
            <a:avLst/>
          </a:prstGeom>
          <a:noFill/>
        </p:spPr>
        <p:txBody>
          <a:bodyPr wrap="square" rtlCol="0">
            <a:spAutoFit/>
          </a:bodyPr>
          <a:lstStyle/>
          <a:p>
            <a:r>
              <a:rPr lang="en-GB" dirty="0"/>
              <a:t>Georgia </a:t>
            </a:r>
            <a:r>
              <a:rPr lang="en-GB" dirty="0" err="1"/>
              <a:t>okeefe</a:t>
            </a:r>
            <a:endParaRPr lang="en-GB" dirty="0"/>
          </a:p>
        </p:txBody>
      </p:sp>
    </p:spTree>
    <p:extLst>
      <p:ext uri="{BB962C8B-B14F-4D97-AF65-F5344CB8AC3E}">
        <p14:creationId xmlns:p14="http://schemas.microsoft.com/office/powerpoint/2010/main" val="39167664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4AC73C-14B8-4FF8-B984-3393CF023498}"/>
              </a:ext>
            </a:extLst>
          </p:cNvPr>
          <p:cNvSpPr/>
          <p:nvPr/>
        </p:nvSpPr>
        <p:spPr>
          <a:xfrm>
            <a:off x="318051" y="290396"/>
            <a:ext cx="9965636" cy="1323439"/>
          </a:xfrm>
          <a:prstGeom prst="rect">
            <a:avLst/>
          </a:prstGeom>
        </p:spPr>
        <p:txBody>
          <a:bodyPr wrap="square">
            <a:spAutoFit/>
          </a:bodyPr>
          <a:lstStyle/>
          <a:p>
            <a:r>
              <a:rPr lang="en-GB" sz="2000" dirty="0"/>
              <a:t>What is representation?</a:t>
            </a:r>
          </a:p>
          <a:p>
            <a:r>
              <a:rPr lang="en-GB" sz="2000" dirty="0"/>
              <a:t>Representational painting, </a:t>
            </a:r>
            <a:r>
              <a:rPr lang="en-GB" sz="2000" dirty="0" err="1"/>
              <a:t>Worringer</a:t>
            </a:r>
            <a:r>
              <a:rPr lang="en-GB" sz="2000" dirty="0"/>
              <a:t> argued, emerges from a more recent (post-renaissance) awareness of human experience and generates an empathetic response in the viewer</a:t>
            </a:r>
            <a:r>
              <a:rPr lang="en-GB" dirty="0"/>
              <a:t>.</a:t>
            </a:r>
          </a:p>
        </p:txBody>
      </p:sp>
      <p:pic>
        <p:nvPicPr>
          <p:cNvPr id="4" name="Picture 3">
            <a:extLst>
              <a:ext uri="{FF2B5EF4-FFF2-40B4-BE49-F238E27FC236}">
                <a16:creationId xmlns:a16="http://schemas.microsoft.com/office/drawing/2014/main" id="{C43E3D3D-A50C-4ED4-9153-8F19613D19FB}"/>
              </a:ext>
            </a:extLst>
          </p:cNvPr>
          <p:cNvPicPr>
            <a:picLocks noChangeAspect="1"/>
          </p:cNvPicPr>
          <p:nvPr/>
        </p:nvPicPr>
        <p:blipFill>
          <a:blip r:embed="rId2"/>
          <a:stretch>
            <a:fillRect/>
          </a:stretch>
        </p:blipFill>
        <p:spPr>
          <a:xfrm>
            <a:off x="2224038" y="1734498"/>
            <a:ext cx="6153662" cy="4655613"/>
          </a:xfrm>
          <a:prstGeom prst="rect">
            <a:avLst/>
          </a:prstGeom>
        </p:spPr>
      </p:pic>
      <p:sp>
        <p:nvSpPr>
          <p:cNvPr id="3" name="TextBox 2">
            <a:extLst>
              <a:ext uri="{FF2B5EF4-FFF2-40B4-BE49-F238E27FC236}">
                <a16:creationId xmlns:a16="http://schemas.microsoft.com/office/drawing/2014/main" id="{703F54E5-7545-4EB8-AA07-5E1A5DD74F30}"/>
              </a:ext>
            </a:extLst>
          </p:cNvPr>
          <p:cNvSpPr txBox="1"/>
          <p:nvPr/>
        </p:nvSpPr>
        <p:spPr>
          <a:xfrm>
            <a:off x="1882493" y="6443347"/>
            <a:ext cx="7089229" cy="369332"/>
          </a:xfrm>
          <a:prstGeom prst="rect">
            <a:avLst/>
          </a:prstGeom>
          <a:noFill/>
        </p:spPr>
        <p:txBody>
          <a:bodyPr wrap="square" rtlCol="0">
            <a:spAutoFit/>
          </a:bodyPr>
          <a:lstStyle/>
          <a:p>
            <a:r>
              <a:rPr lang="en-GB" dirty="0"/>
              <a:t>               Nicholas Wyatt The Conversation 2003</a:t>
            </a:r>
          </a:p>
        </p:txBody>
      </p:sp>
    </p:spTree>
    <p:extLst>
      <p:ext uri="{BB962C8B-B14F-4D97-AF65-F5344CB8AC3E}">
        <p14:creationId xmlns:p14="http://schemas.microsoft.com/office/powerpoint/2010/main" val="26488289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F3218-B934-4D22-9A8F-F7CA67F044D5}"/>
              </a:ext>
            </a:extLst>
          </p:cNvPr>
          <p:cNvSpPr>
            <a:spLocks noGrp="1"/>
          </p:cNvSpPr>
          <p:nvPr>
            <p:ph type="title"/>
          </p:nvPr>
        </p:nvSpPr>
        <p:spPr/>
        <p:txBody>
          <a:bodyPr/>
          <a:lstStyle/>
          <a:p>
            <a:r>
              <a:rPr lang="en-GB" sz="3600" dirty="0" err="1"/>
              <a:t>Worringer</a:t>
            </a:r>
            <a:r>
              <a:rPr lang="en-GB" sz="3600" dirty="0"/>
              <a:t>: ‘We sense our</a:t>
            </a:r>
            <a:r>
              <a:rPr lang="en-GB" sz="3600" u="sng" dirty="0"/>
              <a:t>selves</a:t>
            </a:r>
            <a:r>
              <a:rPr lang="en-GB" sz="3600" dirty="0"/>
              <a:t> in the form of a work of Art’</a:t>
            </a:r>
          </a:p>
        </p:txBody>
      </p:sp>
      <p:sp>
        <p:nvSpPr>
          <p:cNvPr id="3" name="Text Placeholder 2">
            <a:extLst>
              <a:ext uri="{FF2B5EF4-FFF2-40B4-BE49-F238E27FC236}">
                <a16:creationId xmlns:a16="http://schemas.microsoft.com/office/drawing/2014/main" id="{EA0BB65A-D67B-4CAD-8696-D307468F3AED}"/>
              </a:ext>
            </a:extLst>
          </p:cNvPr>
          <p:cNvSpPr>
            <a:spLocks noGrp="1"/>
          </p:cNvSpPr>
          <p:nvPr>
            <p:ph type="body" idx="1"/>
          </p:nvPr>
        </p:nvSpPr>
        <p:spPr/>
        <p:txBody>
          <a:bodyPr/>
          <a:lstStyle/>
          <a:p>
            <a:r>
              <a:rPr lang="en-GB" dirty="0"/>
              <a:t>Rembrandt; The Jewish Bride. 17c</a:t>
            </a:r>
          </a:p>
        </p:txBody>
      </p:sp>
      <p:pic>
        <p:nvPicPr>
          <p:cNvPr id="8" name="Content Placeholder 7">
            <a:extLst>
              <a:ext uri="{FF2B5EF4-FFF2-40B4-BE49-F238E27FC236}">
                <a16:creationId xmlns:a16="http://schemas.microsoft.com/office/drawing/2014/main" id="{7A472ECC-094A-4F04-8D4C-95286D6155ED}"/>
              </a:ext>
            </a:extLst>
          </p:cNvPr>
          <p:cNvPicPr>
            <a:picLocks noGrp="1" noChangeAspect="1"/>
          </p:cNvPicPr>
          <p:nvPr>
            <p:ph sz="half" idx="2"/>
          </p:nvPr>
        </p:nvPicPr>
        <p:blipFill>
          <a:blip r:embed="rId2"/>
          <a:stretch>
            <a:fillRect/>
          </a:stretch>
        </p:blipFill>
        <p:spPr>
          <a:xfrm>
            <a:off x="7610622" y="2620144"/>
            <a:ext cx="2982350" cy="3890021"/>
          </a:xfrm>
        </p:spPr>
      </p:pic>
      <p:sp>
        <p:nvSpPr>
          <p:cNvPr id="5" name="Text Placeholder 4">
            <a:extLst>
              <a:ext uri="{FF2B5EF4-FFF2-40B4-BE49-F238E27FC236}">
                <a16:creationId xmlns:a16="http://schemas.microsoft.com/office/drawing/2014/main" id="{035BF65C-84D3-4320-9F49-117E1008EB49}"/>
              </a:ext>
            </a:extLst>
          </p:cNvPr>
          <p:cNvSpPr>
            <a:spLocks noGrp="1"/>
          </p:cNvSpPr>
          <p:nvPr>
            <p:ph type="body" sz="quarter" idx="3"/>
          </p:nvPr>
        </p:nvSpPr>
        <p:spPr>
          <a:xfrm>
            <a:off x="6822831" y="1905000"/>
            <a:ext cx="4994031" cy="576262"/>
          </a:xfrm>
        </p:spPr>
        <p:txBody>
          <a:bodyPr/>
          <a:lstStyle/>
          <a:p>
            <a:r>
              <a:rPr lang="en-GB" dirty="0"/>
              <a:t>Rembrandt; The Return of the Prodigal Son. 17c.</a:t>
            </a:r>
          </a:p>
        </p:txBody>
      </p:sp>
      <p:pic>
        <p:nvPicPr>
          <p:cNvPr id="10" name="Content Placeholder 9">
            <a:extLst>
              <a:ext uri="{FF2B5EF4-FFF2-40B4-BE49-F238E27FC236}">
                <a16:creationId xmlns:a16="http://schemas.microsoft.com/office/drawing/2014/main" id="{3FBD0D5A-BA1A-47FA-B9FE-9B5764005F57}"/>
              </a:ext>
            </a:extLst>
          </p:cNvPr>
          <p:cNvPicPr>
            <a:picLocks noGrp="1" noChangeAspect="1"/>
          </p:cNvPicPr>
          <p:nvPr>
            <p:ph sz="quarter" idx="4"/>
          </p:nvPr>
        </p:nvPicPr>
        <p:blipFill>
          <a:blip r:embed="rId3"/>
          <a:stretch>
            <a:fillRect/>
          </a:stretch>
        </p:blipFill>
        <p:spPr>
          <a:xfrm>
            <a:off x="345807" y="2600565"/>
            <a:ext cx="4859239" cy="3547429"/>
          </a:xfrm>
        </p:spPr>
      </p:pic>
    </p:spTree>
    <p:extLst>
      <p:ext uri="{BB962C8B-B14F-4D97-AF65-F5344CB8AC3E}">
        <p14:creationId xmlns:p14="http://schemas.microsoft.com/office/powerpoint/2010/main" val="9220527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A8A0F-64C8-4674-892A-48A3B9212258}"/>
              </a:ext>
            </a:extLst>
          </p:cNvPr>
          <p:cNvSpPr>
            <a:spLocks noGrp="1"/>
          </p:cNvSpPr>
          <p:nvPr>
            <p:ph type="title"/>
          </p:nvPr>
        </p:nvSpPr>
        <p:spPr/>
        <p:txBody>
          <a:bodyPr/>
          <a:lstStyle/>
          <a:p>
            <a:r>
              <a:rPr lang="en-GB" sz="2800" dirty="0"/>
              <a:t>How is Meaning communicated in Abstract &amp; Representational painting?</a:t>
            </a:r>
          </a:p>
        </p:txBody>
      </p:sp>
      <p:sp>
        <p:nvSpPr>
          <p:cNvPr id="3" name="Text Placeholder 2">
            <a:extLst>
              <a:ext uri="{FF2B5EF4-FFF2-40B4-BE49-F238E27FC236}">
                <a16:creationId xmlns:a16="http://schemas.microsoft.com/office/drawing/2014/main" id="{5DEAD5C8-11A4-45B2-8E95-46A184FBE12D}"/>
              </a:ext>
            </a:extLst>
          </p:cNvPr>
          <p:cNvSpPr>
            <a:spLocks noGrp="1"/>
          </p:cNvSpPr>
          <p:nvPr>
            <p:ph type="body" idx="1"/>
          </p:nvPr>
        </p:nvSpPr>
        <p:spPr>
          <a:xfrm>
            <a:off x="1103313" y="1523998"/>
            <a:ext cx="4396338" cy="834887"/>
          </a:xfrm>
        </p:spPr>
        <p:txBody>
          <a:bodyPr/>
          <a:lstStyle/>
          <a:p>
            <a:r>
              <a:rPr lang="en-GB" dirty="0"/>
              <a:t>  </a:t>
            </a:r>
          </a:p>
          <a:p>
            <a:endParaRPr lang="en-GB" dirty="0"/>
          </a:p>
          <a:p>
            <a:r>
              <a:rPr lang="en-GB" dirty="0"/>
              <a:t>     Nicholas Wyatt</a:t>
            </a:r>
          </a:p>
          <a:p>
            <a:r>
              <a:rPr lang="en-GB" dirty="0"/>
              <a:t>   Heart’s Desire 1991</a:t>
            </a:r>
          </a:p>
        </p:txBody>
      </p:sp>
      <p:pic>
        <p:nvPicPr>
          <p:cNvPr id="8" name="Content Placeholder 7">
            <a:extLst>
              <a:ext uri="{FF2B5EF4-FFF2-40B4-BE49-F238E27FC236}">
                <a16:creationId xmlns:a16="http://schemas.microsoft.com/office/drawing/2014/main" id="{00F5B25C-E2A4-4A6C-8657-0F2F7575A41A}"/>
              </a:ext>
            </a:extLst>
          </p:cNvPr>
          <p:cNvPicPr>
            <a:picLocks noGrp="1" noChangeAspect="1"/>
          </p:cNvPicPr>
          <p:nvPr>
            <p:ph sz="half" idx="2"/>
          </p:nvPr>
        </p:nvPicPr>
        <p:blipFill>
          <a:blip r:embed="rId2"/>
          <a:stretch>
            <a:fillRect/>
          </a:stretch>
        </p:blipFill>
        <p:spPr>
          <a:xfrm>
            <a:off x="1245058" y="2514600"/>
            <a:ext cx="3026170" cy="3741738"/>
          </a:xfrm>
        </p:spPr>
      </p:pic>
      <p:sp>
        <p:nvSpPr>
          <p:cNvPr id="5" name="Text Placeholder 4">
            <a:extLst>
              <a:ext uri="{FF2B5EF4-FFF2-40B4-BE49-F238E27FC236}">
                <a16:creationId xmlns:a16="http://schemas.microsoft.com/office/drawing/2014/main" id="{8DA9E356-1DD1-458D-8A71-53933678E1DF}"/>
              </a:ext>
            </a:extLst>
          </p:cNvPr>
          <p:cNvSpPr>
            <a:spLocks noGrp="1"/>
          </p:cNvSpPr>
          <p:nvPr>
            <p:ph type="body" sz="quarter" idx="3"/>
          </p:nvPr>
        </p:nvSpPr>
        <p:spPr>
          <a:xfrm>
            <a:off x="6375748" y="1523998"/>
            <a:ext cx="4282076" cy="834887"/>
          </a:xfrm>
        </p:spPr>
        <p:txBody>
          <a:bodyPr/>
          <a:lstStyle/>
          <a:p>
            <a:pPr algn="ctr"/>
            <a:r>
              <a:rPr lang="en-GB" dirty="0"/>
              <a:t>     Nicholas Wyatt </a:t>
            </a:r>
          </a:p>
          <a:p>
            <a:pPr algn="ctr"/>
            <a:r>
              <a:rPr lang="en-GB" dirty="0"/>
              <a:t>   </a:t>
            </a:r>
            <a:r>
              <a:rPr lang="en-GB" dirty="0" err="1"/>
              <a:t>Nordlust</a:t>
            </a:r>
            <a:r>
              <a:rPr lang="en-GB" dirty="0"/>
              <a:t> 2009</a:t>
            </a:r>
          </a:p>
        </p:txBody>
      </p:sp>
      <p:pic>
        <p:nvPicPr>
          <p:cNvPr id="10" name="Content Placeholder 9">
            <a:extLst>
              <a:ext uri="{FF2B5EF4-FFF2-40B4-BE49-F238E27FC236}">
                <a16:creationId xmlns:a16="http://schemas.microsoft.com/office/drawing/2014/main" id="{2A79FF26-A198-493D-B5CD-D1B5B2F71318}"/>
              </a:ext>
            </a:extLst>
          </p:cNvPr>
          <p:cNvPicPr>
            <a:picLocks noGrp="1" noChangeAspect="1"/>
          </p:cNvPicPr>
          <p:nvPr>
            <p:ph sz="quarter" idx="4"/>
          </p:nvPr>
        </p:nvPicPr>
        <p:blipFill>
          <a:blip r:embed="rId3"/>
          <a:stretch>
            <a:fillRect/>
          </a:stretch>
        </p:blipFill>
        <p:spPr>
          <a:xfrm>
            <a:off x="6096000" y="2476936"/>
            <a:ext cx="5003329" cy="3817065"/>
          </a:xfrm>
        </p:spPr>
      </p:pic>
    </p:spTree>
    <p:extLst>
      <p:ext uri="{BB962C8B-B14F-4D97-AF65-F5344CB8AC3E}">
        <p14:creationId xmlns:p14="http://schemas.microsoft.com/office/powerpoint/2010/main" val="3061219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A8716-3153-4FAF-8E96-84B7684A4402}"/>
              </a:ext>
            </a:extLst>
          </p:cNvPr>
          <p:cNvSpPr>
            <a:spLocks noGrp="1"/>
          </p:cNvSpPr>
          <p:nvPr>
            <p:ph type="title"/>
          </p:nvPr>
        </p:nvSpPr>
        <p:spPr>
          <a:xfrm>
            <a:off x="646111" y="452718"/>
            <a:ext cx="9274503" cy="975249"/>
          </a:xfrm>
        </p:spPr>
        <p:txBody>
          <a:bodyPr/>
          <a:lstStyle/>
          <a:p>
            <a:r>
              <a:rPr lang="en-GB" sz="2000" dirty="0"/>
              <a:t>All meaning in Painting  at some level is abstract because painting is made of marks which are  autonomous of things in the real world. The mark is either autonomous as in abstraction or descriptive -a metaphor (one thing – a </a:t>
            </a:r>
            <a:r>
              <a:rPr lang="en-GB" sz="2000" dirty="0" err="1"/>
              <a:t>brushmark</a:t>
            </a:r>
            <a:r>
              <a:rPr lang="en-GB" sz="2000" dirty="0"/>
              <a:t> standing in for an object in the real world – as in representational painting</a:t>
            </a:r>
          </a:p>
        </p:txBody>
      </p:sp>
      <p:sp>
        <p:nvSpPr>
          <p:cNvPr id="3" name="Text Placeholder 2">
            <a:extLst>
              <a:ext uri="{FF2B5EF4-FFF2-40B4-BE49-F238E27FC236}">
                <a16:creationId xmlns:a16="http://schemas.microsoft.com/office/drawing/2014/main" id="{AB8E76E4-C9DD-4D89-9B30-3D3E624795C7}"/>
              </a:ext>
            </a:extLst>
          </p:cNvPr>
          <p:cNvSpPr>
            <a:spLocks noGrp="1"/>
          </p:cNvSpPr>
          <p:nvPr>
            <p:ph type="body" idx="1"/>
          </p:nvPr>
        </p:nvSpPr>
        <p:spPr>
          <a:xfrm>
            <a:off x="300626" y="6189785"/>
            <a:ext cx="4509370" cy="574270"/>
          </a:xfrm>
        </p:spPr>
        <p:txBody>
          <a:bodyPr/>
          <a:lstStyle/>
          <a:p>
            <a:r>
              <a:rPr lang="en-GB" sz="1800" dirty="0"/>
              <a:t>Nicholas Wyatt Blue Painting 2003</a:t>
            </a:r>
          </a:p>
        </p:txBody>
      </p:sp>
      <p:sp>
        <p:nvSpPr>
          <p:cNvPr id="5" name="Text Placeholder 4">
            <a:extLst>
              <a:ext uri="{FF2B5EF4-FFF2-40B4-BE49-F238E27FC236}">
                <a16:creationId xmlns:a16="http://schemas.microsoft.com/office/drawing/2014/main" id="{716F78DF-024A-4F03-831A-EDFA99F94CCD}"/>
              </a:ext>
            </a:extLst>
          </p:cNvPr>
          <p:cNvSpPr>
            <a:spLocks noGrp="1"/>
          </p:cNvSpPr>
          <p:nvPr>
            <p:ph type="body" sz="quarter" idx="3"/>
          </p:nvPr>
        </p:nvSpPr>
        <p:spPr>
          <a:xfrm>
            <a:off x="5654495" y="6189784"/>
            <a:ext cx="5927905" cy="574269"/>
          </a:xfrm>
        </p:spPr>
        <p:txBody>
          <a:bodyPr/>
          <a:lstStyle/>
          <a:p>
            <a:endParaRPr lang="en-GB" sz="1600" dirty="0"/>
          </a:p>
          <a:p>
            <a:r>
              <a:rPr lang="en-GB" sz="1800" dirty="0"/>
              <a:t>Nicholas Wyatt. The Lonely Protestant 1999</a:t>
            </a:r>
          </a:p>
        </p:txBody>
      </p:sp>
      <p:pic>
        <p:nvPicPr>
          <p:cNvPr id="9" name="Content Placeholder 8">
            <a:extLst>
              <a:ext uri="{FF2B5EF4-FFF2-40B4-BE49-F238E27FC236}">
                <a16:creationId xmlns:a16="http://schemas.microsoft.com/office/drawing/2014/main" id="{1AF31839-5C60-4E26-9692-8CDFBE7C88EF}"/>
              </a:ext>
            </a:extLst>
          </p:cNvPr>
          <p:cNvPicPr>
            <a:picLocks noGrp="1" noChangeAspect="1"/>
          </p:cNvPicPr>
          <p:nvPr>
            <p:ph sz="quarter" idx="4"/>
          </p:nvPr>
        </p:nvPicPr>
        <p:blipFill>
          <a:blip r:embed="rId2"/>
          <a:stretch>
            <a:fillRect/>
          </a:stretch>
        </p:blipFill>
        <p:spPr>
          <a:xfrm>
            <a:off x="5654495" y="2194559"/>
            <a:ext cx="5530581" cy="3720855"/>
          </a:xfrm>
        </p:spPr>
      </p:pic>
      <p:pic>
        <p:nvPicPr>
          <p:cNvPr id="11" name="Picture 10">
            <a:extLst>
              <a:ext uri="{FF2B5EF4-FFF2-40B4-BE49-F238E27FC236}">
                <a16:creationId xmlns:a16="http://schemas.microsoft.com/office/drawing/2014/main" id="{5FE4A444-8D67-42BA-A79D-C5D67FE88987}"/>
              </a:ext>
            </a:extLst>
          </p:cNvPr>
          <p:cNvPicPr>
            <a:picLocks noChangeAspect="1"/>
          </p:cNvPicPr>
          <p:nvPr/>
        </p:nvPicPr>
        <p:blipFill>
          <a:blip r:embed="rId3"/>
          <a:stretch>
            <a:fillRect/>
          </a:stretch>
        </p:blipFill>
        <p:spPr>
          <a:xfrm>
            <a:off x="1274650" y="2256383"/>
            <a:ext cx="2561322" cy="3659031"/>
          </a:xfrm>
          <a:prstGeom prst="rect">
            <a:avLst/>
          </a:prstGeom>
        </p:spPr>
      </p:pic>
    </p:spTree>
    <p:extLst>
      <p:ext uri="{BB962C8B-B14F-4D97-AF65-F5344CB8AC3E}">
        <p14:creationId xmlns:p14="http://schemas.microsoft.com/office/powerpoint/2010/main" val="22176834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96490-8FAD-421B-B51D-418F8766E584}"/>
              </a:ext>
            </a:extLst>
          </p:cNvPr>
          <p:cNvSpPr>
            <a:spLocks noGrp="1"/>
          </p:cNvSpPr>
          <p:nvPr>
            <p:ph type="title"/>
          </p:nvPr>
        </p:nvSpPr>
        <p:spPr/>
        <p:txBody>
          <a:bodyPr/>
          <a:lstStyle/>
          <a:p>
            <a:r>
              <a:rPr lang="en-GB" dirty="0"/>
              <a:t>Meaning in Abstract painting</a:t>
            </a:r>
            <a:br>
              <a:rPr lang="en-GB" dirty="0"/>
            </a:br>
            <a:r>
              <a:rPr lang="en-GB" sz="2000" dirty="0"/>
              <a:t>‘You cant have a painting about nothing. Just because it does not have a subject, doesn’t mean it lacks content.’ Barnett Newman</a:t>
            </a:r>
          </a:p>
        </p:txBody>
      </p:sp>
      <p:sp>
        <p:nvSpPr>
          <p:cNvPr id="3" name="Text Placeholder 2">
            <a:extLst>
              <a:ext uri="{FF2B5EF4-FFF2-40B4-BE49-F238E27FC236}">
                <a16:creationId xmlns:a16="http://schemas.microsoft.com/office/drawing/2014/main" id="{68FAE0D5-BB5E-4C3E-BF51-73163A5113C8}"/>
              </a:ext>
            </a:extLst>
          </p:cNvPr>
          <p:cNvSpPr>
            <a:spLocks noGrp="1"/>
          </p:cNvSpPr>
          <p:nvPr>
            <p:ph type="body" idx="1"/>
          </p:nvPr>
        </p:nvSpPr>
        <p:spPr>
          <a:xfrm>
            <a:off x="1103313" y="1905000"/>
            <a:ext cx="6549512" cy="576262"/>
          </a:xfrm>
        </p:spPr>
        <p:txBody>
          <a:bodyPr/>
          <a:lstStyle/>
          <a:p>
            <a:r>
              <a:rPr lang="en-GB" dirty="0"/>
              <a:t>                        Barnett Newman</a:t>
            </a:r>
          </a:p>
        </p:txBody>
      </p:sp>
      <p:pic>
        <p:nvPicPr>
          <p:cNvPr id="8" name="Content Placeholder 7">
            <a:extLst>
              <a:ext uri="{FF2B5EF4-FFF2-40B4-BE49-F238E27FC236}">
                <a16:creationId xmlns:a16="http://schemas.microsoft.com/office/drawing/2014/main" id="{86CBB7E9-42E8-4A2A-B336-D5B34A498514}"/>
              </a:ext>
            </a:extLst>
          </p:cNvPr>
          <p:cNvPicPr>
            <a:picLocks noGrp="1" noChangeAspect="1"/>
          </p:cNvPicPr>
          <p:nvPr>
            <p:ph sz="half" idx="2"/>
          </p:nvPr>
        </p:nvPicPr>
        <p:blipFill>
          <a:blip r:embed="rId2"/>
          <a:stretch>
            <a:fillRect/>
          </a:stretch>
        </p:blipFill>
        <p:spPr>
          <a:xfrm>
            <a:off x="8764171" y="2926079"/>
            <a:ext cx="3165507" cy="3207435"/>
          </a:xfrm>
        </p:spPr>
      </p:pic>
      <p:sp>
        <p:nvSpPr>
          <p:cNvPr id="5" name="Text Placeholder 4">
            <a:extLst>
              <a:ext uri="{FF2B5EF4-FFF2-40B4-BE49-F238E27FC236}">
                <a16:creationId xmlns:a16="http://schemas.microsoft.com/office/drawing/2014/main" id="{7D1D84F0-F975-4EB5-9449-1D09607DF84D}"/>
              </a:ext>
            </a:extLst>
          </p:cNvPr>
          <p:cNvSpPr>
            <a:spLocks noGrp="1"/>
          </p:cNvSpPr>
          <p:nvPr>
            <p:ph type="body" sz="quarter" idx="3"/>
          </p:nvPr>
        </p:nvSpPr>
        <p:spPr>
          <a:xfrm>
            <a:off x="8764172" y="1905000"/>
            <a:ext cx="3137096" cy="576262"/>
          </a:xfrm>
        </p:spPr>
        <p:txBody>
          <a:bodyPr/>
          <a:lstStyle/>
          <a:p>
            <a:r>
              <a:rPr lang="en-GB" dirty="0"/>
              <a:t>    Piet </a:t>
            </a:r>
            <a:r>
              <a:rPr lang="en-GB" dirty="0" err="1"/>
              <a:t>Mondriaan</a:t>
            </a:r>
            <a:endParaRPr lang="en-GB" dirty="0"/>
          </a:p>
        </p:txBody>
      </p:sp>
      <p:pic>
        <p:nvPicPr>
          <p:cNvPr id="10" name="Content Placeholder 9">
            <a:extLst>
              <a:ext uri="{FF2B5EF4-FFF2-40B4-BE49-F238E27FC236}">
                <a16:creationId xmlns:a16="http://schemas.microsoft.com/office/drawing/2014/main" id="{E9E86E1A-7979-4540-883B-053CBF2294BA}"/>
              </a:ext>
            </a:extLst>
          </p:cNvPr>
          <p:cNvPicPr>
            <a:picLocks noGrp="1" noChangeAspect="1"/>
          </p:cNvPicPr>
          <p:nvPr>
            <p:ph sz="quarter" idx="4"/>
          </p:nvPr>
        </p:nvPicPr>
        <p:blipFill>
          <a:blip r:embed="rId3"/>
          <a:stretch>
            <a:fillRect/>
          </a:stretch>
        </p:blipFill>
        <p:spPr>
          <a:xfrm>
            <a:off x="646111" y="2736104"/>
            <a:ext cx="2381487" cy="3704535"/>
          </a:xfrm>
        </p:spPr>
      </p:pic>
      <p:pic>
        <p:nvPicPr>
          <p:cNvPr id="12" name="Picture 11">
            <a:extLst>
              <a:ext uri="{FF2B5EF4-FFF2-40B4-BE49-F238E27FC236}">
                <a16:creationId xmlns:a16="http://schemas.microsoft.com/office/drawing/2014/main" id="{A78C12F6-EEC5-4125-A0CE-663714286655}"/>
              </a:ext>
            </a:extLst>
          </p:cNvPr>
          <p:cNvPicPr>
            <a:picLocks noChangeAspect="1"/>
          </p:cNvPicPr>
          <p:nvPr/>
        </p:nvPicPr>
        <p:blipFill>
          <a:blip r:embed="rId4"/>
          <a:stretch>
            <a:fillRect/>
          </a:stretch>
        </p:blipFill>
        <p:spPr>
          <a:xfrm>
            <a:off x="3591925" y="2926079"/>
            <a:ext cx="4060899" cy="3423675"/>
          </a:xfrm>
          <a:prstGeom prst="rect">
            <a:avLst/>
          </a:prstGeom>
        </p:spPr>
      </p:pic>
    </p:spTree>
    <p:extLst>
      <p:ext uri="{BB962C8B-B14F-4D97-AF65-F5344CB8AC3E}">
        <p14:creationId xmlns:p14="http://schemas.microsoft.com/office/powerpoint/2010/main" val="36132106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AFC9E-9389-4A27-8F24-06BD9D470F40}"/>
              </a:ext>
            </a:extLst>
          </p:cNvPr>
          <p:cNvSpPr>
            <a:spLocks noGrp="1"/>
          </p:cNvSpPr>
          <p:nvPr>
            <p:ph type="title"/>
          </p:nvPr>
        </p:nvSpPr>
        <p:spPr/>
        <p:txBody>
          <a:bodyPr/>
          <a:lstStyle/>
          <a:p>
            <a:r>
              <a:rPr lang="en-GB" sz="3600" dirty="0"/>
              <a:t>Meaning in Representational Painting</a:t>
            </a:r>
            <a:br>
              <a:rPr lang="en-GB" dirty="0"/>
            </a:br>
            <a:r>
              <a:rPr lang="en-GB" sz="3200" dirty="0"/>
              <a:t>‘The subject is not the content’: Newman</a:t>
            </a:r>
          </a:p>
        </p:txBody>
      </p:sp>
      <p:sp>
        <p:nvSpPr>
          <p:cNvPr id="3" name="Text Placeholder 2">
            <a:extLst>
              <a:ext uri="{FF2B5EF4-FFF2-40B4-BE49-F238E27FC236}">
                <a16:creationId xmlns:a16="http://schemas.microsoft.com/office/drawing/2014/main" id="{42A099A9-AB85-4488-8CE3-7908D4F679E7}"/>
              </a:ext>
            </a:extLst>
          </p:cNvPr>
          <p:cNvSpPr>
            <a:spLocks noGrp="1"/>
          </p:cNvSpPr>
          <p:nvPr>
            <p:ph type="body" idx="1"/>
          </p:nvPr>
        </p:nvSpPr>
        <p:spPr>
          <a:xfrm>
            <a:off x="295423" y="1905000"/>
            <a:ext cx="4698608" cy="576262"/>
          </a:xfrm>
        </p:spPr>
        <p:txBody>
          <a:bodyPr/>
          <a:lstStyle/>
          <a:p>
            <a:r>
              <a:rPr lang="en-GB" dirty="0"/>
              <a:t>Cezanne Painting of Apples</a:t>
            </a:r>
          </a:p>
        </p:txBody>
      </p:sp>
      <p:pic>
        <p:nvPicPr>
          <p:cNvPr id="8" name="Content Placeholder 7">
            <a:extLst>
              <a:ext uri="{FF2B5EF4-FFF2-40B4-BE49-F238E27FC236}">
                <a16:creationId xmlns:a16="http://schemas.microsoft.com/office/drawing/2014/main" id="{493EC3F2-5141-4857-B82C-D7A67C4D4628}"/>
              </a:ext>
            </a:extLst>
          </p:cNvPr>
          <p:cNvPicPr>
            <a:picLocks noGrp="1" noChangeAspect="1"/>
          </p:cNvPicPr>
          <p:nvPr>
            <p:ph sz="half" idx="2"/>
          </p:nvPr>
        </p:nvPicPr>
        <p:blipFill>
          <a:blip r:embed="rId2"/>
          <a:stretch>
            <a:fillRect/>
          </a:stretch>
        </p:blipFill>
        <p:spPr>
          <a:xfrm>
            <a:off x="478302" y="2798700"/>
            <a:ext cx="4712646" cy="3222272"/>
          </a:xfrm>
        </p:spPr>
      </p:pic>
      <p:sp>
        <p:nvSpPr>
          <p:cNvPr id="5" name="Text Placeholder 4">
            <a:extLst>
              <a:ext uri="{FF2B5EF4-FFF2-40B4-BE49-F238E27FC236}">
                <a16:creationId xmlns:a16="http://schemas.microsoft.com/office/drawing/2014/main" id="{B3F1B58B-3E6F-4E52-9835-DCDE1E847FF9}"/>
              </a:ext>
            </a:extLst>
          </p:cNvPr>
          <p:cNvSpPr>
            <a:spLocks noGrp="1"/>
          </p:cNvSpPr>
          <p:nvPr>
            <p:ph type="body" sz="quarter" idx="3"/>
          </p:nvPr>
        </p:nvSpPr>
        <p:spPr>
          <a:xfrm>
            <a:off x="5697415" y="1905000"/>
            <a:ext cx="6006905" cy="576262"/>
          </a:xfrm>
        </p:spPr>
        <p:txBody>
          <a:bodyPr/>
          <a:lstStyle/>
          <a:p>
            <a:r>
              <a:rPr lang="en-GB" dirty="0"/>
              <a:t>Van Gogh Wheatfield with Cypresses</a:t>
            </a:r>
          </a:p>
        </p:txBody>
      </p:sp>
      <p:pic>
        <p:nvPicPr>
          <p:cNvPr id="10" name="Content Placeholder 9">
            <a:extLst>
              <a:ext uri="{FF2B5EF4-FFF2-40B4-BE49-F238E27FC236}">
                <a16:creationId xmlns:a16="http://schemas.microsoft.com/office/drawing/2014/main" id="{697915CB-4F06-4148-9B23-28971347C682}"/>
              </a:ext>
            </a:extLst>
          </p:cNvPr>
          <p:cNvPicPr>
            <a:picLocks noGrp="1" noChangeAspect="1"/>
          </p:cNvPicPr>
          <p:nvPr>
            <p:ph sz="quarter" idx="4"/>
          </p:nvPr>
        </p:nvPicPr>
        <p:blipFill>
          <a:blip r:embed="rId3"/>
          <a:stretch>
            <a:fillRect/>
          </a:stretch>
        </p:blipFill>
        <p:spPr>
          <a:xfrm>
            <a:off x="6611278" y="2701913"/>
            <a:ext cx="4395788" cy="3444460"/>
          </a:xfrm>
        </p:spPr>
      </p:pic>
    </p:spTree>
    <p:extLst>
      <p:ext uri="{BB962C8B-B14F-4D97-AF65-F5344CB8AC3E}">
        <p14:creationId xmlns:p14="http://schemas.microsoft.com/office/powerpoint/2010/main" val="2044500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AE325-8D82-4794-B40F-BB530D2EFD12}"/>
              </a:ext>
            </a:extLst>
          </p:cNvPr>
          <p:cNvSpPr>
            <a:spLocks noGrp="1"/>
          </p:cNvSpPr>
          <p:nvPr>
            <p:ph type="title"/>
          </p:nvPr>
        </p:nvSpPr>
        <p:spPr/>
        <p:txBody>
          <a:bodyPr/>
          <a:lstStyle/>
          <a:p>
            <a:r>
              <a:rPr lang="en-GB" sz="3600" dirty="0"/>
              <a:t>Meaning is communicated in all Painting by Form, Content and Context</a:t>
            </a:r>
          </a:p>
        </p:txBody>
      </p:sp>
      <p:sp>
        <p:nvSpPr>
          <p:cNvPr id="3" name="Text Placeholder 2">
            <a:extLst>
              <a:ext uri="{FF2B5EF4-FFF2-40B4-BE49-F238E27FC236}">
                <a16:creationId xmlns:a16="http://schemas.microsoft.com/office/drawing/2014/main" id="{9EFAD9DD-CB2F-481D-A27A-89541763917E}"/>
              </a:ext>
            </a:extLst>
          </p:cNvPr>
          <p:cNvSpPr>
            <a:spLocks noGrp="1"/>
          </p:cNvSpPr>
          <p:nvPr>
            <p:ph type="body" idx="1"/>
          </p:nvPr>
        </p:nvSpPr>
        <p:spPr/>
        <p:txBody>
          <a:bodyPr/>
          <a:lstStyle/>
          <a:p>
            <a:r>
              <a:rPr lang="en-GB" dirty="0"/>
              <a:t>FORM</a:t>
            </a:r>
          </a:p>
        </p:txBody>
      </p:sp>
      <p:sp>
        <p:nvSpPr>
          <p:cNvPr id="4" name="Text Placeholder 3">
            <a:extLst>
              <a:ext uri="{FF2B5EF4-FFF2-40B4-BE49-F238E27FC236}">
                <a16:creationId xmlns:a16="http://schemas.microsoft.com/office/drawing/2014/main" id="{28292D07-6E84-4A1E-AAAB-B2AEA8B29610}"/>
              </a:ext>
            </a:extLst>
          </p:cNvPr>
          <p:cNvSpPr>
            <a:spLocks noGrp="1"/>
          </p:cNvSpPr>
          <p:nvPr>
            <p:ph type="body" sz="half" idx="15"/>
          </p:nvPr>
        </p:nvSpPr>
        <p:spPr/>
        <p:txBody>
          <a:bodyPr/>
          <a:lstStyle/>
          <a:p>
            <a:endParaRPr lang="en-GB" dirty="0"/>
          </a:p>
        </p:txBody>
      </p:sp>
      <p:sp>
        <p:nvSpPr>
          <p:cNvPr id="5" name="Text Placeholder 4">
            <a:extLst>
              <a:ext uri="{FF2B5EF4-FFF2-40B4-BE49-F238E27FC236}">
                <a16:creationId xmlns:a16="http://schemas.microsoft.com/office/drawing/2014/main" id="{E6C79836-B2BB-417A-844F-673EB056AF4F}"/>
              </a:ext>
            </a:extLst>
          </p:cNvPr>
          <p:cNvSpPr>
            <a:spLocks noGrp="1"/>
          </p:cNvSpPr>
          <p:nvPr>
            <p:ph type="body" sz="quarter" idx="3"/>
          </p:nvPr>
        </p:nvSpPr>
        <p:spPr>
          <a:xfrm>
            <a:off x="5233182" y="1981200"/>
            <a:ext cx="2588454" cy="576262"/>
          </a:xfrm>
        </p:spPr>
        <p:txBody>
          <a:bodyPr/>
          <a:lstStyle/>
          <a:p>
            <a:r>
              <a:rPr lang="en-GB" dirty="0"/>
              <a:t>CONTENT  </a:t>
            </a:r>
          </a:p>
        </p:txBody>
      </p:sp>
      <p:sp>
        <p:nvSpPr>
          <p:cNvPr id="6" name="Text Placeholder 5">
            <a:extLst>
              <a:ext uri="{FF2B5EF4-FFF2-40B4-BE49-F238E27FC236}">
                <a16:creationId xmlns:a16="http://schemas.microsoft.com/office/drawing/2014/main" id="{A62EFCBB-4BDD-4558-87C4-8657A9AA0659}"/>
              </a:ext>
            </a:extLst>
          </p:cNvPr>
          <p:cNvSpPr>
            <a:spLocks noGrp="1"/>
          </p:cNvSpPr>
          <p:nvPr>
            <p:ph type="body" sz="half" idx="16"/>
          </p:nvPr>
        </p:nvSpPr>
        <p:spPr>
          <a:xfrm>
            <a:off x="4114272" y="3315012"/>
            <a:ext cx="3963454" cy="2237269"/>
          </a:xfrm>
        </p:spPr>
        <p:txBody>
          <a:bodyPr/>
          <a:lstStyle/>
          <a:p>
            <a:endParaRPr lang="en-GB" dirty="0"/>
          </a:p>
        </p:txBody>
      </p:sp>
      <p:sp>
        <p:nvSpPr>
          <p:cNvPr id="7" name="Text Placeholder 6">
            <a:extLst>
              <a:ext uri="{FF2B5EF4-FFF2-40B4-BE49-F238E27FC236}">
                <a16:creationId xmlns:a16="http://schemas.microsoft.com/office/drawing/2014/main" id="{C0849A3C-7FD9-4EEA-B828-DC2940AC23DB}"/>
              </a:ext>
            </a:extLst>
          </p:cNvPr>
          <p:cNvSpPr>
            <a:spLocks noGrp="1"/>
          </p:cNvSpPr>
          <p:nvPr>
            <p:ph type="body" sz="quarter" idx="13"/>
          </p:nvPr>
        </p:nvSpPr>
        <p:spPr>
          <a:xfrm>
            <a:off x="8947052" y="1981200"/>
            <a:ext cx="3123028" cy="576262"/>
          </a:xfrm>
        </p:spPr>
        <p:txBody>
          <a:bodyPr/>
          <a:lstStyle/>
          <a:p>
            <a:r>
              <a:rPr lang="en-GB" dirty="0"/>
              <a:t>CONTEXT</a:t>
            </a:r>
          </a:p>
        </p:txBody>
      </p:sp>
      <p:sp>
        <p:nvSpPr>
          <p:cNvPr id="8" name="Text Placeholder 7">
            <a:extLst>
              <a:ext uri="{FF2B5EF4-FFF2-40B4-BE49-F238E27FC236}">
                <a16:creationId xmlns:a16="http://schemas.microsoft.com/office/drawing/2014/main" id="{BA144C6C-27AA-4D3D-A078-FFC76091B676}"/>
              </a:ext>
            </a:extLst>
          </p:cNvPr>
          <p:cNvSpPr>
            <a:spLocks noGrp="1"/>
          </p:cNvSpPr>
          <p:nvPr>
            <p:ph type="body" sz="half" idx="17"/>
          </p:nvPr>
        </p:nvSpPr>
        <p:spPr>
          <a:xfrm>
            <a:off x="8590755" y="2667000"/>
            <a:ext cx="2927349" cy="3738282"/>
          </a:xfrm>
        </p:spPr>
        <p:txBody>
          <a:bodyPr/>
          <a:lstStyle/>
          <a:p>
            <a:endParaRPr lang="en-GB" dirty="0"/>
          </a:p>
        </p:txBody>
      </p:sp>
      <p:pic>
        <p:nvPicPr>
          <p:cNvPr id="10" name="Picture 9">
            <a:extLst>
              <a:ext uri="{FF2B5EF4-FFF2-40B4-BE49-F238E27FC236}">
                <a16:creationId xmlns:a16="http://schemas.microsoft.com/office/drawing/2014/main" id="{1BF21FAF-78E7-4062-8A1C-63FA60A75B18}"/>
              </a:ext>
            </a:extLst>
          </p:cNvPr>
          <p:cNvPicPr>
            <a:picLocks noChangeAspect="1"/>
          </p:cNvPicPr>
          <p:nvPr/>
        </p:nvPicPr>
        <p:blipFill>
          <a:blip r:embed="rId2"/>
          <a:stretch>
            <a:fillRect/>
          </a:stretch>
        </p:blipFill>
        <p:spPr>
          <a:xfrm>
            <a:off x="237984" y="2666999"/>
            <a:ext cx="3341829" cy="3589338"/>
          </a:xfrm>
          <a:prstGeom prst="rect">
            <a:avLst/>
          </a:prstGeom>
        </p:spPr>
      </p:pic>
      <p:pic>
        <p:nvPicPr>
          <p:cNvPr id="12" name="Picture 11">
            <a:extLst>
              <a:ext uri="{FF2B5EF4-FFF2-40B4-BE49-F238E27FC236}">
                <a16:creationId xmlns:a16="http://schemas.microsoft.com/office/drawing/2014/main" id="{683FA78A-3757-4F91-B8F6-D545F5526D15}"/>
              </a:ext>
            </a:extLst>
          </p:cNvPr>
          <p:cNvPicPr>
            <a:picLocks noChangeAspect="1"/>
          </p:cNvPicPr>
          <p:nvPr/>
        </p:nvPicPr>
        <p:blipFill>
          <a:blip r:embed="rId3"/>
          <a:stretch>
            <a:fillRect/>
          </a:stretch>
        </p:blipFill>
        <p:spPr>
          <a:xfrm rot="5400000">
            <a:off x="8169788" y="3198764"/>
            <a:ext cx="3367744" cy="2525808"/>
          </a:xfrm>
          <a:prstGeom prst="rect">
            <a:avLst/>
          </a:prstGeom>
        </p:spPr>
      </p:pic>
      <p:pic>
        <p:nvPicPr>
          <p:cNvPr id="14" name="Picture 13">
            <a:extLst>
              <a:ext uri="{FF2B5EF4-FFF2-40B4-BE49-F238E27FC236}">
                <a16:creationId xmlns:a16="http://schemas.microsoft.com/office/drawing/2014/main" id="{452D5459-6E10-4E54-AB52-35D5B9F5210F}"/>
              </a:ext>
            </a:extLst>
          </p:cNvPr>
          <p:cNvPicPr>
            <a:picLocks noChangeAspect="1"/>
          </p:cNvPicPr>
          <p:nvPr/>
        </p:nvPicPr>
        <p:blipFill>
          <a:blip r:embed="rId4"/>
          <a:stretch>
            <a:fillRect/>
          </a:stretch>
        </p:blipFill>
        <p:spPr>
          <a:xfrm>
            <a:off x="4103557" y="3315012"/>
            <a:ext cx="3963453" cy="2226957"/>
          </a:xfrm>
          <a:prstGeom prst="rect">
            <a:avLst/>
          </a:prstGeom>
        </p:spPr>
      </p:pic>
    </p:spTree>
    <p:extLst>
      <p:ext uri="{BB962C8B-B14F-4D97-AF65-F5344CB8AC3E}">
        <p14:creationId xmlns:p14="http://schemas.microsoft.com/office/powerpoint/2010/main" val="39885704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ECE92-030E-4624-B9BF-E84BA9B722CE}"/>
              </a:ext>
            </a:extLst>
          </p:cNvPr>
          <p:cNvSpPr>
            <a:spLocks noGrp="1"/>
          </p:cNvSpPr>
          <p:nvPr>
            <p:ph type="title"/>
          </p:nvPr>
        </p:nvSpPr>
        <p:spPr/>
        <p:txBody>
          <a:bodyPr/>
          <a:lstStyle/>
          <a:p>
            <a:r>
              <a:rPr lang="en-GB" sz="3600" dirty="0">
                <a:latin typeface="Calibri" panose="020F0502020204030204" pitchFamily="34" charset="0"/>
                <a:ea typeface="Calibri" panose="020F0502020204030204" pitchFamily="34" charset="0"/>
                <a:cs typeface="Times New Roman" panose="02020603050405020304" pitchFamily="18" charset="0"/>
              </a:rPr>
              <a:t>Can an abstract painting share the same meaning with a representational painting?</a:t>
            </a:r>
            <a:endParaRPr lang="en-GB" sz="3600" dirty="0"/>
          </a:p>
        </p:txBody>
      </p:sp>
      <p:sp>
        <p:nvSpPr>
          <p:cNvPr id="3" name="Text Placeholder 2">
            <a:extLst>
              <a:ext uri="{FF2B5EF4-FFF2-40B4-BE49-F238E27FC236}">
                <a16:creationId xmlns:a16="http://schemas.microsoft.com/office/drawing/2014/main" id="{CE8475B8-570A-43A5-B4F8-150765692E82}"/>
              </a:ext>
            </a:extLst>
          </p:cNvPr>
          <p:cNvSpPr>
            <a:spLocks noGrp="1"/>
          </p:cNvSpPr>
          <p:nvPr>
            <p:ph type="body" idx="1"/>
          </p:nvPr>
        </p:nvSpPr>
        <p:spPr>
          <a:xfrm>
            <a:off x="1103313" y="1630017"/>
            <a:ext cx="4396338" cy="851245"/>
          </a:xfrm>
        </p:spPr>
        <p:txBody>
          <a:bodyPr/>
          <a:lstStyle/>
          <a:p>
            <a:r>
              <a:rPr lang="en-GB" dirty="0"/>
              <a:t>Caspar David Friedrich Monk by the Seac.1810</a:t>
            </a:r>
          </a:p>
        </p:txBody>
      </p:sp>
      <p:sp>
        <p:nvSpPr>
          <p:cNvPr id="5" name="Text Placeholder 4">
            <a:extLst>
              <a:ext uri="{FF2B5EF4-FFF2-40B4-BE49-F238E27FC236}">
                <a16:creationId xmlns:a16="http://schemas.microsoft.com/office/drawing/2014/main" id="{18F05FD0-F0F8-4981-80EF-BF3A360469C3}"/>
              </a:ext>
            </a:extLst>
          </p:cNvPr>
          <p:cNvSpPr>
            <a:spLocks noGrp="1"/>
          </p:cNvSpPr>
          <p:nvPr>
            <p:ph type="body" sz="quarter" idx="3"/>
          </p:nvPr>
        </p:nvSpPr>
        <p:spPr>
          <a:xfrm>
            <a:off x="6095999" y="1510748"/>
            <a:ext cx="5848351" cy="603802"/>
          </a:xfrm>
        </p:spPr>
        <p:txBody>
          <a:bodyPr/>
          <a:lstStyle/>
          <a:p>
            <a:r>
              <a:rPr lang="en-GB" dirty="0"/>
              <a:t>Mark Rothko. Red on Maroon 1950</a:t>
            </a:r>
          </a:p>
        </p:txBody>
      </p:sp>
      <p:pic>
        <p:nvPicPr>
          <p:cNvPr id="8" name="Content Placeholder 7">
            <a:extLst>
              <a:ext uri="{FF2B5EF4-FFF2-40B4-BE49-F238E27FC236}">
                <a16:creationId xmlns:a16="http://schemas.microsoft.com/office/drawing/2014/main" id="{A0164B2A-5301-457B-8D4A-87AA6CB13298}"/>
              </a:ext>
            </a:extLst>
          </p:cNvPr>
          <p:cNvPicPr>
            <a:picLocks noGrp="1" noChangeAspect="1"/>
          </p:cNvPicPr>
          <p:nvPr>
            <p:ph sz="quarter" idx="4"/>
          </p:nvPr>
        </p:nvPicPr>
        <p:blipFill>
          <a:blip r:embed="rId2"/>
          <a:stretch>
            <a:fillRect/>
          </a:stretch>
        </p:blipFill>
        <p:spPr>
          <a:xfrm>
            <a:off x="6823868" y="2408569"/>
            <a:ext cx="3689274" cy="3996713"/>
          </a:xfrm>
        </p:spPr>
      </p:pic>
      <p:pic>
        <p:nvPicPr>
          <p:cNvPr id="7" name="Content Placeholder 9">
            <a:extLst>
              <a:ext uri="{FF2B5EF4-FFF2-40B4-BE49-F238E27FC236}">
                <a16:creationId xmlns:a16="http://schemas.microsoft.com/office/drawing/2014/main" id="{DDAD00BE-7E11-40EF-82D2-E40C38B49BB2}"/>
              </a:ext>
            </a:extLst>
          </p:cNvPr>
          <p:cNvPicPr>
            <a:picLocks noGrp="1" noChangeAspect="1"/>
          </p:cNvPicPr>
          <p:nvPr>
            <p:ph sz="half" idx="2"/>
          </p:nvPr>
        </p:nvPicPr>
        <p:blipFill>
          <a:blip r:embed="rId3"/>
          <a:stretch>
            <a:fillRect/>
          </a:stretch>
        </p:blipFill>
        <p:spPr>
          <a:xfrm>
            <a:off x="237990" y="2676939"/>
            <a:ext cx="5225391" cy="3326295"/>
          </a:xfrm>
        </p:spPr>
      </p:pic>
    </p:spTree>
    <p:extLst>
      <p:ext uri="{BB962C8B-B14F-4D97-AF65-F5344CB8AC3E}">
        <p14:creationId xmlns:p14="http://schemas.microsoft.com/office/powerpoint/2010/main" val="39710035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83701FC-D1C2-4DB7-80A9-8EF2ADF0CC92}"/>
              </a:ext>
            </a:extLst>
          </p:cNvPr>
          <p:cNvSpPr txBox="1"/>
          <p:nvPr/>
        </p:nvSpPr>
        <p:spPr>
          <a:xfrm>
            <a:off x="649357" y="649356"/>
            <a:ext cx="7275443" cy="369332"/>
          </a:xfrm>
          <a:prstGeom prst="rect">
            <a:avLst/>
          </a:prstGeom>
          <a:noFill/>
        </p:spPr>
        <p:txBody>
          <a:bodyPr wrap="square" rtlCol="0">
            <a:spAutoFit/>
          </a:bodyPr>
          <a:lstStyle/>
          <a:p>
            <a:r>
              <a:rPr lang="en-GB" dirty="0"/>
              <a:t>Ad  Reinhardt  ‘How to look at Art’1946</a:t>
            </a:r>
          </a:p>
        </p:txBody>
      </p:sp>
      <p:pic>
        <p:nvPicPr>
          <p:cNvPr id="4" name="Picture 3">
            <a:extLst>
              <a:ext uri="{FF2B5EF4-FFF2-40B4-BE49-F238E27FC236}">
                <a16:creationId xmlns:a16="http://schemas.microsoft.com/office/drawing/2014/main" id="{DD3B0612-2B5B-4BEB-B9D1-4D72B68B75EF}"/>
              </a:ext>
            </a:extLst>
          </p:cNvPr>
          <p:cNvPicPr>
            <a:picLocks noChangeAspect="1"/>
          </p:cNvPicPr>
          <p:nvPr/>
        </p:nvPicPr>
        <p:blipFill>
          <a:blip r:embed="rId2"/>
          <a:stretch>
            <a:fillRect/>
          </a:stretch>
        </p:blipFill>
        <p:spPr>
          <a:xfrm>
            <a:off x="3995225" y="1410789"/>
            <a:ext cx="4798782" cy="4610183"/>
          </a:xfrm>
          <a:prstGeom prst="rect">
            <a:avLst/>
          </a:prstGeom>
        </p:spPr>
      </p:pic>
    </p:spTree>
    <p:extLst>
      <p:ext uri="{BB962C8B-B14F-4D97-AF65-F5344CB8AC3E}">
        <p14:creationId xmlns:p14="http://schemas.microsoft.com/office/powerpoint/2010/main" val="577264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7D56E1E-5AE8-4DCD-ABB4-E2BE319DE5AC}"/>
              </a:ext>
            </a:extLst>
          </p:cNvPr>
          <p:cNvSpPr txBox="1"/>
          <p:nvPr/>
        </p:nvSpPr>
        <p:spPr>
          <a:xfrm rot="10800000" flipH="1" flipV="1">
            <a:off x="316380" y="5768461"/>
            <a:ext cx="11494619" cy="646331"/>
          </a:xfrm>
          <a:prstGeom prst="rect">
            <a:avLst/>
          </a:prstGeom>
          <a:noFill/>
        </p:spPr>
        <p:txBody>
          <a:bodyPr wrap="square" rtlCol="0">
            <a:spAutoFit/>
          </a:bodyPr>
          <a:lstStyle/>
          <a:p>
            <a:r>
              <a:rPr lang="en-GB" dirty="0"/>
              <a:t>This PowerPoint talk and others by Nicholas Wyatt will be available to download shortly by clicking on www.theartclasswimbledon.wordpress.com</a:t>
            </a:r>
          </a:p>
        </p:txBody>
      </p:sp>
      <p:pic>
        <p:nvPicPr>
          <p:cNvPr id="5" name="Picture 4">
            <a:extLst>
              <a:ext uri="{FF2B5EF4-FFF2-40B4-BE49-F238E27FC236}">
                <a16:creationId xmlns:a16="http://schemas.microsoft.com/office/drawing/2014/main" id="{8937DD2F-8670-4F32-AA23-331C598F62CF}"/>
              </a:ext>
            </a:extLst>
          </p:cNvPr>
          <p:cNvPicPr>
            <a:picLocks noChangeAspect="1"/>
          </p:cNvPicPr>
          <p:nvPr/>
        </p:nvPicPr>
        <p:blipFill>
          <a:blip r:embed="rId2"/>
          <a:stretch>
            <a:fillRect/>
          </a:stretch>
        </p:blipFill>
        <p:spPr>
          <a:xfrm>
            <a:off x="759714" y="1062295"/>
            <a:ext cx="3495144" cy="4321605"/>
          </a:xfrm>
          <a:prstGeom prst="rect">
            <a:avLst/>
          </a:prstGeom>
        </p:spPr>
      </p:pic>
      <p:pic>
        <p:nvPicPr>
          <p:cNvPr id="7" name="Picture 6">
            <a:extLst>
              <a:ext uri="{FF2B5EF4-FFF2-40B4-BE49-F238E27FC236}">
                <a16:creationId xmlns:a16="http://schemas.microsoft.com/office/drawing/2014/main" id="{7B518B9B-9F74-4E88-AA54-4073BDC29F16}"/>
              </a:ext>
            </a:extLst>
          </p:cNvPr>
          <p:cNvPicPr>
            <a:picLocks noChangeAspect="1"/>
          </p:cNvPicPr>
          <p:nvPr/>
        </p:nvPicPr>
        <p:blipFill>
          <a:blip r:embed="rId3"/>
          <a:stretch>
            <a:fillRect/>
          </a:stretch>
        </p:blipFill>
        <p:spPr>
          <a:xfrm>
            <a:off x="5476258" y="1571625"/>
            <a:ext cx="5956028" cy="3714750"/>
          </a:xfrm>
          <a:prstGeom prst="rect">
            <a:avLst/>
          </a:prstGeom>
        </p:spPr>
      </p:pic>
      <p:sp>
        <p:nvSpPr>
          <p:cNvPr id="3" name="TextBox 2">
            <a:extLst>
              <a:ext uri="{FF2B5EF4-FFF2-40B4-BE49-F238E27FC236}">
                <a16:creationId xmlns:a16="http://schemas.microsoft.com/office/drawing/2014/main" id="{2BB67967-1159-456C-A640-8F905127DC2D}"/>
              </a:ext>
            </a:extLst>
          </p:cNvPr>
          <p:cNvSpPr txBox="1"/>
          <p:nvPr/>
        </p:nvSpPr>
        <p:spPr>
          <a:xfrm>
            <a:off x="611593" y="223683"/>
            <a:ext cx="4101084" cy="369332"/>
          </a:xfrm>
          <a:prstGeom prst="rect">
            <a:avLst/>
          </a:prstGeom>
          <a:noFill/>
        </p:spPr>
        <p:txBody>
          <a:bodyPr wrap="square" rtlCol="0">
            <a:spAutoFit/>
          </a:bodyPr>
          <a:lstStyle/>
          <a:p>
            <a:r>
              <a:rPr lang="en-GB" dirty="0"/>
              <a:t>Nicholas Wyatt Hearts Desire 1991</a:t>
            </a:r>
          </a:p>
        </p:txBody>
      </p:sp>
      <p:sp>
        <p:nvSpPr>
          <p:cNvPr id="4" name="TextBox 3">
            <a:extLst>
              <a:ext uri="{FF2B5EF4-FFF2-40B4-BE49-F238E27FC236}">
                <a16:creationId xmlns:a16="http://schemas.microsoft.com/office/drawing/2014/main" id="{6149BF76-EE82-49EB-91ED-894EA9B2461F}"/>
              </a:ext>
            </a:extLst>
          </p:cNvPr>
          <p:cNvSpPr txBox="1"/>
          <p:nvPr/>
        </p:nvSpPr>
        <p:spPr>
          <a:xfrm>
            <a:off x="5476258" y="593015"/>
            <a:ext cx="4666548" cy="646331"/>
          </a:xfrm>
          <a:prstGeom prst="rect">
            <a:avLst/>
          </a:prstGeom>
          <a:noFill/>
        </p:spPr>
        <p:txBody>
          <a:bodyPr wrap="square" rtlCol="0">
            <a:spAutoFit/>
          </a:bodyPr>
          <a:lstStyle/>
          <a:p>
            <a:r>
              <a:rPr lang="en-GB" dirty="0"/>
              <a:t>Nicholas Wyatt. Twilight in the Wilderness (</a:t>
            </a:r>
            <a:r>
              <a:rPr lang="en-GB" dirty="0" err="1"/>
              <a:t>afte</a:t>
            </a:r>
            <a:r>
              <a:rPr lang="en-GB" dirty="0"/>
              <a:t> </a:t>
            </a:r>
            <a:r>
              <a:rPr lang="en-GB" dirty="0" err="1"/>
              <a:t>rFrederick</a:t>
            </a:r>
            <a:r>
              <a:rPr lang="en-GB" dirty="0"/>
              <a:t> Edwin  Church) 1999</a:t>
            </a:r>
          </a:p>
        </p:txBody>
      </p:sp>
    </p:spTree>
    <p:extLst>
      <p:ext uri="{BB962C8B-B14F-4D97-AF65-F5344CB8AC3E}">
        <p14:creationId xmlns:p14="http://schemas.microsoft.com/office/powerpoint/2010/main" val="28651478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F8720-C6F9-4DD0-AAA6-63DC96345B72}"/>
              </a:ext>
            </a:extLst>
          </p:cNvPr>
          <p:cNvSpPr>
            <a:spLocks noGrp="1"/>
          </p:cNvSpPr>
          <p:nvPr>
            <p:ph type="title"/>
          </p:nvPr>
        </p:nvSpPr>
        <p:spPr>
          <a:xfrm>
            <a:off x="646111" y="452718"/>
            <a:ext cx="9404723" cy="1667630"/>
          </a:xfrm>
        </p:spPr>
        <p:txBody>
          <a:bodyPr/>
          <a:lstStyle/>
          <a:p>
            <a:r>
              <a:rPr lang="en-GB" sz="2400" dirty="0">
                <a:latin typeface="Calibri" panose="020F0502020204030204" pitchFamily="34" charset="0"/>
                <a:ea typeface="Calibri" panose="020F0502020204030204" pitchFamily="34" charset="0"/>
                <a:cs typeface="Times New Roman" panose="02020603050405020304" pitchFamily="18" charset="0"/>
              </a:rPr>
              <a:t>The paintings shown here both bear the same  title ‘Annunciation’. One is abstract and the other is representational. Can they share the same meaning?</a:t>
            </a:r>
            <a:br>
              <a:rPr lang="en-GB" sz="4400" dirty="0">
                <a:latin typeface="Calibri" panose="020F0502020204030204" pitchFamily="34" charset="0"/>
                <a:ea typeface="Calibri" panose="020F0502020204030204" pitchFamily="34" charset="0"/>
                <a:cs typeface="Times New Roman" panose="02020603050405020304" pitchFamily="18" charset="0"/>
              </a:rPr>
            </a:br>
            <a:br>
              <a:rPr lang="en-GB" sz="4400" dirty="0">
                <a:latin typeface="Calibri" panose="020F0502020204030204" pitchFamily="34" charset="0"/>
                <a:ea typeface="Calibri" panose="020F0502020204030204" pitchFamily="34" charset="0"/>
                <a:cs typeface="Times New Roman" panose="02020603050405020304" pitchFamily="18" charset="0"/>
              </a:rPr>
            </a:br>
            <a:endParaRPr lang="en-GB" dirty="0"/>
          </a:p>
        </p:txBody>
      </p:sp>
      <p:sp>
        <p:nvSpPr>
          <p:cNvPr id="3" name="Text Placeholder 2">
            <a:extLst>
              <a:ext uri="{FF2B5EF4-FFF2-40B4-BE49-F238E27FC236}">
                <a16:creationId xmlns:a16="http://schemas.microsoft.com/office/drawing/2014/main" id="{53E2EE4C-4D7C-4898-AFB3-C8A391399D6D}"/>
              </a:ext>
            </a:extLst>
          </p:cNvPr>
          <p:cNvSpPr>
            <a:spLocks noGrp="1"/>
          </p:cNvSpPr>
          <p:nvPr>
            <p:ph type="body" idx="1"/>
          </p:nvPr>
        </p:nvSpPr>
        <p:spPr>
          <a:xfrm>
            <a:off x="1103312" y="1603513"/>
            <a:ext cx="4396339" cy="877749"/>
          </a:xfrm>
        </p:spPr>
        <p:txBody>
          <a:bodyPr/>
          <a:lstStyle/>
          <a:p>
            <a:r>
              <a:rPr lang="en-GB" sz="1800" dirty="0"/>
              <a:t>Nicholas Wyatt</a:t>
            </a:r>
          </a:p>
          <a:p>
            <a:r>
              <a:rPr lang="en-GB" sz="1800" dirty="0"/>
              <a:t>Annunciation 2003</a:t>
            </a:r>
          </a:p>
        </p:txBody>
      </p:sp>
      <p:sp>
        <p:nvSpPr>
          <p:cNvPr id="5" name="Text Placeholder 4">
            <a:extLst>
              <a:ext uri="{FF2B5EF4-FFF2-40B4-BE49-F238E27FC236}">
                <a16:creationId xmlns:a16="http://schemas.microsoft.com/office/drawing/2014/main" id="{05F976CF-8F7D-4E4F-8D66-A8880B2BEA4C}"/>
              </a:ext>
            </a:extLst>
          </p:cNvPr>
          <p:cNvSpPr>
            <a:spLocks noGrp="1"/>
          </p:cNvSpPr>
          <p:nvPr>
            <p:ph type="body" sz="quarter" idx="3"/>
          </p:nvPr>
        </p:nvSpPr>
        <p:spPr>
          <a:xfrm>
            <a:off x="7419991" y="1744394"/>
            <a:ext cx="3157851" cy="736868"/>
          </a:xfrm>
        </p:spPr>
        <p:txBody>
          <a:bodyPr/>
          <a:lstStyle/>
          <a:p>
            <a:r>
              <a:rPr lang="en-GB" sz="1800" dirty="0"/>
              <a:t>Nicholas Wyatt</a:t>
            </a:r>
          </a:p>
          <a:p>
            <a:r>
              <a:rPr lang="en-GB" sz="1800" dirty="0"/>
              <a:t>Annunciation 2013</a:t>
            </a:r>
          </a:p>
        </p:txBody>
      </p:sp>
      <p:pic>
        <p:nvPicPr>
          <p:cNvPr id="10" name="Content Placeholder 9">
            <a:extLst>
              <a:ext uri="{FF2B5EF4-FFF2-40B4-BE49-F238E27FC236}">
                <a16:creationId xmlns:a16="http://schemas.microsoft.com/office/drawing/2014/main" id="{8889D3BD-4FA3-412A-9A66-4ACA8FBC9558}"/>
              </a:ext>
            </a:extLst>
          </p:cNvPr>
          <p:cNvPicPr>
            <a:picLocks noGrp="1" noChangeAspect="1"/>
          </p:cNvPicPr>
          <p:nvPr>
            <p:ph sz="quarter" idx="4"/>
          </p:nvPr>
        </p:nvPicPr>
        <p:blipFill rotWithShape="1">
          <a:blip r:embed="rId2"/>
          <a:srcRect l="13690" t="3475" r="17086" b="6011"/>
          <a:stretch/>
        </p:blipFill>
        <p:spPr>
          <a:xfrm>
            <a:off x="6096000" y="2605665"/>
            <a:ext cx="5277751" cy="3881812"/>
          </a:xfrm>
        </p:spPr>
      </p:pic>
      <p:pic>
        <p:nvPicPr>
          <p:cNvPr id="9" name="Content Placeholder 8">
            <a:extLst>
              <a:ext uri="{FF2B5EF4-FFF2-40B4-BE49-F238E27FC236}">
                <a16:creationId xmlns:a16="http://schemas.microsoft.com/office/drawing/2014/main" id="{4AE2C34A-3549-4BF5-90B2-198CF43C9328}"/>
              </a:ext>
            </a:extLst>
          </p:cNvPr>
          <p:cNvPicPr>
            <a:picLocks noGrp="1" noChangeAspect="1"/>
          </p:cNvPicPr>
          <p:nvPr>
            <p:ph sz="half" idx="2"/>
          </p:nvPr>
        </p:nvPicPr>
        <p:blipFill>
          <a:blip r:embed="rId3"/>
          <a:stretch>
            <a:fillRect/>
          </a:stretch>
        </p:blipFill>
        <p:spPr>
          <a:xfrm>
            <a:off x="818249" y="2605665"/>
            <a:ext cx="2896519" cy="3948258"/>
          </a:xfrm>
        </p:spPr>
      </p:pic>
    </p:spTree>
    <p:extLst>
      <p:ext uri="{BB962C8B-B14F-4D97-AF65-F5344CB8AC3E}">
        <p14:creationId xmlns:p14="http://schemas.microsoft.com/office/powerpoint/2010/main" val="32746088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D144C02-1F8D-4EA3-B36D-69D0AE6ACF3C}"/>
              </a:ext>
            </a:extLst>
          </p:cNvPr>
          <p:cNvSpPr/>
          <p:nvPr/>
        </p:nvSpPr>
        <p:spPr>
          <a:xfrm>
            <a:off x="1020417" y="516835"/>
            <a:ext cx="8123583" cy="4981364"/>
          </a:xfrm>
          <a:prstGeom prst="rect">
            <a:avLst/>
          </a:prstGeom>
        </p:spPr>
        <p:txBody>
          <a:bodyPr wrap="square">
            <a:spAutoFit/>
          </a:bodyPr>
          <a:lstStyle/>
          <a:p>
            <a:pPr algn="just">
              <a:lnSpc>
                <a:spcPct val="107000"/>
              </a:lnSpc>
              <a:spcAft>
                <a:spcPts val="800"/>
              </a:spcAft>
            </a:pPr>
            <a:r>
              <a:rPr lang="en-GB" sz="4000" dirty="0">
                <a:effectLst/>
                <a:latin typeface="Calibri" panose="020F0502020204030204" pitchFamily="34" charset="0"/>
                <a:ea typeface="Calibri" panose="020F0502020204030204" pitchFamily="34" charset="0"/>
                <a:cs typeface="Times New Roman" panose="02020603050405020304" pitchFamily="18" charset="0"/>
              </a:rPr>
              <a:t>1. What is meant by Representation?</a:t>
            </a:r>
          </a:p>
          <a:p>
            <a:pPr algn="just">
              <a:lnSpc>
                <a:spcPct val="107000"/>
              </a:lnSpc>
              <a:spcAft>
                <a:spcPts val="800"/>
              </a:spcAft>
            </a:pPr>
            <a:r>
              <a:rPr lang="en-GB" sz="4000" dirty="0">
                <a:effectLst/>
                <a:latin typeface="Calibri" panose="020F0502020204030204" pitchFamily="34" charset="0"/>
                <a:ea typeface="Calibri" panose="020F0502020204030204" pitchFamily="34" charset="0"/>
                <a:cs typeface="Times New Roman" panose="02020603050405020304" pitchFamily="18" charset="0"/>
              </a:rPr>
              <a:t>2.What is meant by Abstraction?</a:t>
            </a:r>
          </a:p>
          <a:p>
            <a:pPr algn="just">
              <a:lnSpc>
                <a:spcPct val="107000"/>
              </a:lnSpc>
              <a:spcAft>
                <a:spcPts val="800"/>
              </a:spcAft>
            </a:pPr>
            <a:r>
              <a:rPr lang="en-GB" sz="4000" dirty="0">
                <a:latin typeface="Calibri" panose="020F0502020204030204" pitchFamily="34" charset="0"/>
                <a:ea typeface="Calibri" panose="020F0502020204030204" pitchFamily="34" charset="0"/>
                <a:cs typeface="Times New Roman" panose="02020603050405020304" pitchFamily="18" charset="0"/>
              </a:rPr>
              <a:t>3.How is Meaning communicated by Representation and Abstraction?</a:t>
            </a:r>
            <a:endParaRPr lang="en-GB"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4000" dirty="0">
                <a:latin typeface="Calibri" panose="020F0502020204030204" pitchFamily="34" charset="0"/>
                <a:ea typeface="Calibri" panose="020F0502020204030204" pitchFamily="34" charset="0"/>
                <a:cs typeface="Times New Roman" panose="02020603050405020304" pitchFamily="18" charset="0"/>
              </a:rPr>
              <a:t>4.Can two paintings share the same meaning if one is abstract and the other representational?</a:t>
            </a:r>
            <a:endParaRPr lang="en-GB"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934766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ABB864C-5DB5-42D8-B239-48FD20BA5721}"/>
              </a:ext>
            </a:extLst>
          </p:cNvPr>
          <p:cNvSpPr/>
          <p:nvPr/>
        </p:nvSpPr>
        <p:spPr>
          <a:xfrm>
            <a:off x="291548" y="318052"/>
            <a:ext cx="8852452" cy="1200329"/>
          </a:xfrm>
          <a:prstGeom prst="rect">
            <a:avLst/>
          </a:prstGeom>
        </p:spPr>
        <p:txBody>
          <a:bodyPr wrap="square">
            <a:spAutoFit/>
          </a:bodyPr>
          <a:lstStyle/>
          <a:p>
            <a:r>
              <a:rPr lang="en-GB" dirty="0"/>
              <a:t> What is Abstraction?</a:t>
            </a:r>
          </a:p>
          <a:p>
            <a:r>
              <a:rPr lang="en-GB" dirty="0" err="1"/>
              <a:t>Wilhem</a:t>
            </a:r>
            <a:r>
              <a:rPr lang="en-GB" dirty="0"/>
              <a:t> </a:t>
            </a:r>
            <a:r>
              <a:rPr lang="en-GB" dirty="0" err="1"/>
              <a:t>Worringer</a:t>
            </a:r>
            <a:r>
              <a:rPr lang="en-GB" dirty="0"/>
              <a:t> in his book Abstraction and Empathy argued that abstraction (geometric abstraction) has its roots in archaic sacred/ religious ritual and represents idealized forms, </a:t>
            </a:r>
          </a:p>
        </p:txBody>
      </p:sp>
      <p:pic>
        <p:nvPicPr>
          <p:cNvPr id="5" name="Picture 4">
            <a:extLst>
              <a:ext uri="{FF2B5EF4-FFF2-40B4-BE49-F238E27FC236}">
                <a16:creationId xmlns:a16="http://schemas.microsoft.com/office/drawing/2014/main" id="{A9AA96C1-5A05-4EE5-9AC7-DFFECD4943F0}"/>
              </a:ext>
            </a:extLst>
          </p:cNvPr>
          <p:cNvPicPr>
            <a:picLocks noChangeAspect="1"/>
          </p:cNvPicPr>
          <p:nvPr/>
        </p:nvPicPr>
        <p:blipFill>
          <a:blip r:embed="rId2"/>
          <a:stretch>
            <a:fillRect/>
          </a:stretch>
        </p:blipFill>
        <p:spPr>
          <a:xfrm>
            <a:off x="4015409" y="1780297"/>
            <a:ext cx="3048000" cy="4547616"/>
          </a:xfrm>
          <a:prstGeom prst="rect">
            <a:avLst/>
          </a:prstGeom>
        </p:spPr>
      </p:pic>
      <p:sp>
        <p:nvSpPr>
          <p:cNvPr id="2" name="TextBox 1">
            <a:extLst>
              <a:ext uri="{FF2B5EF4-FFF2-40B4-BE49-F238E27FC236}">
                <a16:creationId xmlns:a16="http://schemas.microsoft.com/office/drawing/2014/main" id="{E6F8E48D-DF33-4B12-86B2-C043F9050FC1}"/>
              </a:ext>
            </a:extLst>
          </p:cNvPr>
          <p:cNvSpPr txBox="1"/>
          <p:nvPr/>
        </p:nvSpPr>
        <p:spPr>
          <a:xfrm>
            <a:off x="3273287" y="6294783"/>
            <a:ext cx="4664765" cy="369332"/>
          </a:xfrm>
          <a:prstGeom prst="rect">
            <a:avLst/>
          </a:prstGeom>
          <a:noFill/>
        </p:spPr>
        <p:txBody>
          <a:bodyPr wrap="square" rtlCol="0">
            <a:spAutoFit/>
          </a:bodyPr>
          <a:lstStyle/>
          <a:p>
            <a:r>
              <a:rPr lang="en-GB" dirty="0"/>
              <a:t>       Nicholas Wyatt Trinity 2     2003</a:t>
            </a:r>
          </a:p>
        </p:txBody>
      </p:sp>
    </p:spTree>
    <p:extLst>
      <p:ext uri="{BB962C8B-B14F-4D97-AF65-F5344CB8AC3E}">
        <p14:creationId xmlns:p14="http://schemas.microsoft.com/office/powerpoint/2010/main" val="11314031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BD0EF-97E8-4F17-897A-153C38836547}"/>
              </a:ext>
            </a:extLst>
          </p:cNvPr>
          <p:cNvSpPr>
            <a:spLocks noGrp="1"/>
          </p:cNvSpPr>
          <p:nvPr>
            <p:ph type="title"/>
          </p:nvPr>
        </p:nvSpPr>
        <p:spPr>
          <a:xfrm>
            <a:off x="646111" y="452718"/>
            <a:ext cx="9404723" cy="899279"/>
          </a:xfrm>
        </p:spPr>
        <p:txBody>
          <a:bodyPr/>
          <a:lstStyle/>
          <a:p>
            <a:r>
              <a:rPr lang="en-GB" sz="3600" dirty="0"/>
              <a:t>Archaic Abstraction &amp; Representation:</a:t>
            </a:r>
            <a:br>
              <a:rPr lang="en-GB" sz="3600" dirty="0"/>
            </a:br>
            <a:r>
              <a:rPr lang="en-GB" sz="3200" dirty="0"/>
              <a:t>the need to represent the world as spirit</a:t>
            </a:r>
            <a:br>
              <a:rPr lang="en-GB" sz="3200" dirty="0"/>
            </a:br>
            <a:br>
              <a:rPr lang="en-GB" sz="3200" dirty="0"/>
            </a:br>
            <a:endParaRPr lang="en-GB" sz="3200" dirty="0"/>
          </a:p>
        </p:txBody>
      </p:sp>
      <p:pic>
        <p:nvPicPr>
          <p:cNvPr id="8" name="Content Placeholder 7">
            <a:extLst>
              <a:ext uri="{FF2B5EF4-FFF2-40B4-BE49-F238E27FC236}">
                <a16:creationId xmlns:a16="http://schemas.microsoft.com/office/drawing/2014/main" id="{97A5665F-408B-43D3-904E-8EBD28DF71D4}"/>
              </a:ext>
            </a:extLst>
          </p:cNvPr>
          <p:cNvPicPr>
            <a:picLocks noGrp="1" noChangeAspect="1"/>
          </p:cNvPicPr>
          <p:nvPr>
            <p:ph sz="half" idx="1"/>
          </p:nvPr>
        </p:nvPicPr>
        <p:blipFill>
          <a:blip r:embed="rId2"/>
          <a:stretch>
            <a:fillRect/>
          </a:stretch>
        </p:blipFill>
        <p:spPr>
          <a:xfrm>
            <a:off x="1273619" y="2135391"/>
            <a:ext cx="3431174" cy="4120946"/>
          </a:xfrm>
        </p:spPr>
      </p:pic>
      <p:sp>
        <p:nvSpPr>
          <p:cNvPr id="5" name="TextBox 4">
            <a:extLst>
              <a:ext uri="{FF2B5EF4-FFF2-40B4-BE49-F238E27FC236}">
                <a16:creationId xmlns:a16="http://schemas.microsoft.com/office/drawing/2014/main" id="{D0DFA6A9-BFA0-4A56-96BA-3CE96F1B5FCE}"/>
              </a:ext>
            </a:extLst>
          </p:cNvPr>
          <p:cNvSpPr txBox="1"/>
          <p:nvPr/>
        </p:nvSpPr>
        <p:spPr>
          <a:xfrm flipH="1">
            <a:off x="1205949" y="1616765"/>
            <a:ext cx="3935894" cy="369332"/>
          </a:xfrm>
          <a:prstGeom prst="rect">
            <a:avLst/>
          </a:prstGeom>
          <a:noFill/>
        </p:spPr>
        <p:txBody>
          <a:bodyPr wrap="square" rtlCol="0">
            <a:spAutoFit/>
          </a:bodyPr>
          <a:lstStyle/>
          <a:p>
            <a:r>
              <a:rPr lang="en-GB" dirty="0"/>
              <a:t>         Aboriginal Painting</a:t>
            </a:r>
          </a:p>
        </p:txBody>
      </p:sp>
      <p:sp>
        <p:nvSpPr>
          <p:cNvPr id="6" name="TextBox 5">
            <a:extLst>
              <a:ext uri="{FF2B5EF4-FFF2-40B4-BE49-F238E27FC236}">
                <a16:creationId xmlns:a16="http://schemas.microsoft.com/office/drawing/2014/main" id="{C04F14E0-0CE4-446F-882D-00A8CBF5FBDA}"/>
              </a:ext>
            </a:extLst>
          </p:cNvPr>
          <p:cNvSpPr txBox="1"/>
          <p:nvPr/>
        </p:nvSpPr>
        <p:spPr>
          <a:xfrm flipH="1">
            <a:off x="5862181" y="1616765"/>
            <a:ext cx="3935895" cy="369332"/>
          </a:xfrm>
          <a:prstGeom prst="rect">
            <a:avLst/>
          </a:prstGeom>
          <a:noFill/>
        </p:spPr>
        <p:txBody>
          <a:bodyPr wrap="square" rtlCol="0">
            <a:spAutoFit/>
          </a:bodyPr>
          <a:lstStyle/>
          <a:p>
            <a:r>
              <a:rPr lang="en-GB" dirty="0"/>
              <a:t>Figurine 40,000BC, Ulm, Germany</a:t>
            </a:r>
          </a:p>
        </p:txBody>
      </p:sp>
      <p:pic>
        <p:nvPicPr>
          <p:cNvPr id="15" name="Content Placeholder 14">
            <a:extLst>
              <a:ext uri="{FF2B5EF4-FFF2-40B4-BE49-F238E27FC236}">
                <a16:creationId xmlns:a16="http://schemas.microsoft.com/office/drawing/2014/main" id="{B3C1CF32-999D-4480-AB0C-859D1CAB7AD4}"/>
              </a:ext>
            </a:extLst>
          </p:cNvPr>
          <p:cNvPicPr>
            <a:picLocks noGrp="1" noChangeAspect="1"/>
          </p:cNvPicPr>
          <p:nvPr>
            <p:ph sz="half" idx="2"/>
          </p:nvPr>
        </p:nvPicPr>
        <p:blipFill>
          <a:blip r:embed="rId3"/>
          <a:stretch>
            <a:fillRect/>
          </a:stretch>
        </p:blipFill>
        <p:spPr>
          <a:xfrm>
            <a:off x="8671641" y="2135391"/>
            <a:ext cx="1126435" cy="4120947"/>
          </a:xfrm>
        </p:spPr>
      </p:pic>
      <p:pic>
        <p:nvPicPr>
          <p:cNvPr id="17" name="Picture 16">
            <a:extLst>
              <a:ext uri="{FF2B5EF4-FFF2-40B4-BE49-F238E27FC236}">
                <a16:creationId xmlns:a16="http://schemas.microsoft.com/office/drawing/2014/main" id="{35400638-6B5D-4FB7-B42E-A489F065393D}"/>
              </a:ext>
            </a:extLst>
          </p:cNvPr>
          <p:cNvPicPr>
            <a:picLocks noChangeAspect="1"/>
          </p:cNvPicPr>
          <p:nvPr/>
        </p:nvPicPr>
        <p:blipFill>
          <a:blip r:embed="rId4"/>
          <a:stretch>
            <a:fillRect/>
          </a:stretch>
        </p:blipFill>
        <p:spPr>
          <a:xfrm>
            <a:off x="5999508" y="2135391"/>
            <a:ext cx="2296084" cy="3214518"/>
          </a:xfrm>
          <a:prstGeom prst="rect">
            <a:avLst/>
          </a:prstGeom>
        </p:spPr>
      </p:pic>
    </p:spTree>
    <p:extLst>
      <p:ext uri="{BB962C8B-B14F-4D97-AF65-F5344CB8AC3E}">
        <p14:creationId xmlns:p14="http://schemas.microsoft.com/office/powerpoint/2010/main" val="28713862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A72CC-CFE8-4349-89E8-17D8953BD96A}"/>
              </a:ext>
            </a:extLst>
          </p:cNvPr>
          <p:cNvSpPr>
            <a:spLocks noGrp="1"/>
          </p:cNvSpPr>
          <p:nvPr>
            <p:ph type="title"/>
          </p:nvPr>
        </p:nvSpPr>
        <p:spPr>
          <a:xfrm>
            <a:off x="646111" y="452718"/>
            <a:ext cx="9404723" cy="811487"/>
          </a:xfrm>
        </p:spPr>
        <p:txBody>
          <a:bodyPr/>
          <a:lstStyle/>
          <a:p>
            <a:r>
              <a:rPr lang="en-GB" sz="3200" dirty="0"/>
              <a:t>The Beginnings of Modern Abstraction</a:t>
            </a:r>
          </a:p>
        </p:txBody>
      </p:sp>
      <p:sp>
        <p:nvSpPr>
          <p:cNvPr id="3" name="Text Placeholder 2">
            <a:extLst>
              <a:ext uri="{FF2B5EF4-FFF2-40B4-BE49-F238E27FC236}">
                <a16:creationId xmlns:a16="http://schemas.microsoft.com/office/drawing/2014/main" id="{E9A48896-970B-45BA-92DA-CDCC46F5F22C}"/>
              </a:ext>
            </a:extLst>
          </p:cNvPr>
          <p:cNvSpPr>
            <a:spLocks noGrp="1"/>
          </p:cNvSpPr>
          <p:nvPr>
            <p:ph type="body" idx="1"/>
          </p:nvPr>
        </p:nvSpPr>
        <p:spPr>
          <a:xfrm>
            <a:off x="1103313" y="1264205"/>
            <a:ext cx="4396338" cy="591099"/>
          </a:xfrm>
        </p:spPr>
        <p:txBody>
          <a:bodyPr/>
          <a:lstStyle/>
          <a:p>
            <a:r>
              <a:rPr lang="en-GB" dirty="0"/>
              <a:t>Hilma </a:t>
            </a:r>
            <a:r>
              <a:rPr lang="en-GB" dirty="0" err="1"/>
              <a:t>af</a:t>
            </a:r>
            <a:r>
              <a:rPr lang="en-GB" dirty="0"/>
              <a:t> Klimt Portrait</a:t>
            </a:r>
          </a:p>
        </p:txBody>
      </p:sp>
      <p:pic>
        <p:nvPicPr>
          <p:cNvPr id="8" name="Content Placeholder 7">
            <a:extLst>
              <a:ext uri="{FF2B5EF4-FFF2-40B4-BE49-F238E27FC236}">
                <a16:creationId xmlns:a16="http://schemas.microsoft.com/office/drawing/2014/main" id="{8139B548-ED74-47C2-B465-AC757EA416A6}"/>
              </a:ext>
            </a:extLst>
          </p:cNvPr>
          <p:cNvPicPr>
            <a:picLocks noGrp="1" noChangeAspect="1"/>
          </p:cNvPicPr>
          <p:nvPr>
            <p:ph sz="half" idx="2"/>
          </p:nvPr>
        </p:nvPicPr>
        <p:blipFill>
          <a:blip r:embed="rId2"/>
          <a:stretch>
            <a:fillRect/>
          </a:stretch>
        </p:blipFill>
        <p:spPr>
          <a:xfrm>
            <a:off x="1364567" y="2075692"/>
            <a:ext cx="2749756" cy="4174904"/>
          </a:xfrm>
        </p:spPr>
      </p:pic>
      <p:sp>
        <p:nvSpPr>
          <p:cNvPr id="5" name="Text Placeholder 4">
            <a:extLst>
              <a:ext uri="{FF2B5EF4-FFF2-40B4-BE49-F238E27FC236}">
                <a16:creationId xmlns:a16="http://schemas.microsoft.com/office/drawing/2014/main" id="{22706B70-D40B-4C62-9C73-2C91A10CE135}"/>
              </a:ext>
            </a:extLst>
          </p:cNvPr>
          <p:cNvSpPr>
            <a:spLocks noGrp="1"/>
          </p:cNvSpPr>
          <p:nvPr>
            <p:ph type="body" sz="quarter" idx="3"/>
          </p:nvPr>
        </p:nvSpPr>
        <p:spPr>
          <a:xfrm>
            <a:off x="5654495" y="1060175"/>
            <a:ext cx="4396339" cy="811488"/>
          </a:xfrm>
        </p:spPr>
        <p:txBody>
          <a:bodyPr/>
          <a:lstStyle/>
          <a:p>
            <a:r>
              <a:rPr lang="en-GB" dirty="0"/>
              <a:t>Hilma </a:t>
            </a:r>
            <a:r>
              <a:rPr lang="en-GB" dirty="0" err="1"/>
              <a:t>af</a:t>
            </a:r>
            <a:r>
              <a:rPr lang="en-GB" dirty="0"/>
              <a:t> </a:t>
            </a:r>
            <a:r>
              <a:rPr lang="en-GB" dirty="0" err="1"/>
              <a:t>klimt</a:t>
            </a:r>
            <a:r>
              <a:rPr lang="en-GB" dirty="0"/>
              <a:t> Painting 1890.</a:t>
            </a:r>
          </a:p>
        </p:txBody>
      </p:sp>
      <p:pic>
        <p:nvPicPr>
          <p:cNvPr id="10" name="Content Placeholder 9">
            <a:extLst>
              <a:ext uri="{FF2B5EF4-FFF2-40B4-BE49-F238E27FC236}">
                <a16:creationId xmlns:a16="http://schemas.microsoft.com/office/drawing/2014/main" id="{F55C3536-7D3A-49AF-A363-42340FA40E45}"/>
              </a:ext>
            </a:extLst>
          </p:cNvPr>
          <p:cNvPicPr>
            <a:picLocks noGrp="1" noChangeAspect="1"/>
          </p:cNvPicPr>
          <p:nvPr>
            <p:ph sz="quarter" idx="4"/>
          </p:nvPr>
        </p:nvPicPr>
        <p:blipFill>
          <a:blip r:embed="rId3"/>
          <a:stretch>
            <a:fillRect/>
          </a:stretch>
        </p:blipFill>
        <p:spPr>
          <a:xfrm>
            <a:off x="6120236" y="2075692"/>
            <a:ext cx="3220711" cy="4294282"/>
          </a:xfrm>
        </p:spPr>
      </p:pic>
    </p:spTree>
    <p:extLst>
      <p:ext uri="{BB962C8B-B14F-4D97-AF65-F5344CB8AC3E}">
        <p14:creationId xmlns:p14="http://schemas.microsoft.com/office/powerpoint/2010/main" val="19684605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D2935-41AF-44E5-87D7-C3EF18459464}"/>
              </a:ext>
            </a:extLst>
          </p:cNvPr>
          <p:cNvSpPr>
            <a:spLocks noGrp="1"/>
          </p:cNvSpPr>
          <p:nvPr>
            <p:ph type="title"/>
          </p:nvPr>
        </p:nvSpPr>
        <p:spPr/>
        <p:txBody>
          <a:bodyPr/>
          <a:lstStyle/>
          <a:p>
            <a:r>
              <a:rPr lang="en-GB" sz="3600" dirty="0"/>
              <a:t>Hilma </a:t>
            </a:r>
            <a:r>
              <a:rPr lang="en-GB" sz="3600" dirty="0" err="1"/>
              <a:t>af</a:t>
            </a:r>
            <a:r>
              <a:rPr lang="en-GB" sz="3600" dirty="0"/>
              <a:t> Klimt installation of paintings</a:t>
            </a:r>
          </a:p>
        </p:txBody>
      </p:sp>
      <p:sp>
        <p:nvSpPr>
          <p:cNvPr id="3" name="Text Placeholder 2">
            <a:extLst>
              <a:ext uri="{FF2B5EF4-FFF2-40B4-BE49-F238E27FC236}">
                <a16:creationId xmlns:a16="http://schemas.microsoft.com/office/drawing/2014/main" id="{E668BDB5-0E41-4500-96D6-DD37DD34CB93}"/>
              </a:ext>
            </a:extLst>
          </p:cNvPr>
          <p:cNvSpPr>
            <a:spLocks noGrp="1"/>
          </p:cNvSpPr>
          <p:nvPr>
            <p:ph type="body" idx="1"/>
          </p:nvPr>
        </p:nvSpPr>
        <p:spPr>
          <a:xfrm>
            <a:off x="1103314" y="1397732"/>
            <a:ext cx="4396338" cy="507267"/>
          </a:xfrm>
        </p:spPr>
        <p:txBody>
          <a:bodyPr/>
          <a:lstStyle/>
          <a:p>
            <a:r>
              <a:rPr lang="en-GB" dirty="0"/>
              <a:t>Installation 1</a:t>
            </a:r>
          </a:p>
        </p:txBody>
      </p:sp>
      <p:pic>
        <p:nvPicPr>
          <p:cNvPr id="8" name="Content Placeholder 7">
            <a:extLst>
              <a:ext uri="{FF2B5EF4-FFF2-40B4-BE49-F238E27FC236}">
                <a16:creationId xmlns:a16="http://schemas.microsoft.com/office/drawing/2014/main" id="{51344DBA-7DFB-44B9-AE69-E15689982E2C}"/>
              </a:ext>
            </a:extLst>
          </p:cNvPr>
          <p:cNvPicPr>
            <a:picLocks noGrp="1" noChangeAspect="1"/>
          </p:cNvPicPr>
          <p:nvPr>
            <p:ph sz="half" idx="2"/>
          </p:nvPr>
        </p:nvPicPr>
        <p:blipFill>
          <a:blip r:embed="rId2"/>
          <a:stretch>
            <a:fillRect/>
          </a:stretch>
        </p:blipFill>
        <p:spPr>
          <a:xfrm>
            <a:off x="473937" y="2771335"/>
            <a:ext cx="4841054" cy="3221502"/>
          </a:xfrm>
        </p:spPr>
      </p:pic>
      <p:sp>
        <p:nvSpPr>
          <p:cNvPr id="5" name="Text Placeholder 4">
            <a:extLst>
              <a:ext uri="{FF2B5EF4-FFF2-40B4-BE49-F238E27FC236}">
                <a16:creationId xmlns:a16="http://schemas.microsoft.com/office/drawing/2014/main" id="{A5F3EA0C-7CB2-4DE9-BA4E-B922A89148BB}"/>
              </a:ext>
            </a:extLst>
          </p:cNvPr>
          <p:cNvSpPr>
            <a:spLocks noGrp="1"/>
          </p:cNvSpPr>
          <p:nvPr>
            <p:ph type="body" sz="quarter" idx="3"/>
          </p:nvPr>
        </p:nvSpPr>
        <p:spPr>
          <a:xfrm rot="10800000" flipV="1">
            <a:off x="5499652" y="1345981"/>
            <a:ext cx="4038244" cy="559019"/>
          </a:xfrm>
        </p:spPr>
        <p:txBody>
          <a:bodyPr/>
          <a:lstStyle/>
          <a:p>
            <a:r>
              <a:rPr lang="en-GB" dirty="0"/>
              <a:t>Installation 2 </a:t>
            </a:r>
          </a:p>
        </p:txBody>
      </p:sp>
      <p:pic>
        <p:nvPicPr>
          <p:cNvPr id="10" name="Content Placeholder 9">
            <a:extLst>
              <a:ext uri="{FF2B5EF4-FFF2-40B4-BE49-F238E27FC236}">
                <a16:creationId xmlns:a16="http://schemas.microsoft.com/office/drawing/2014/main" id="{80761696-2BD7-4F9D-89A6-88746C96F11F}"/>
              </a:ext>
            </a:extLst>
          </p:cNvPr>
          <p:cNvPicPr>
            <a:picLocks noGrp="1" noChangeAspect="1"/>
          </p:cNvPicPr>
          <p:nvPr>
            <p:ph sz="quarter" idx="4"/>
          </p:nvPr>
        </p:nvPicPr>
        <p:blipFill>
          <a:blip r:embed="rId3"/>
          <a:stretch>
            <a:fillRect/>
          </a:stretch>
        </p:blipFill>
        <p:spPr>
          <a:xfrm>
            <a:off x="5853241" y="2897944"/>
            <a:ext cx="5792984" cy="3094893"/>
          </a:xfrm>
        </p:spPr>
      </p:pic>
    </p:spTree>
    <p:extLst>
      <p:ext uri="{BB962C8B-B14F-4D97-AF65-F5344CB8AC3E}">
        <p14:creationId xmlns:p14="http://schemas.microsoft.com/office/powerpoint/2010/main" val="29597284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3FC5C-4973-4B52-ABE8-B35057361485}"/>
              </a:ext>
            </a:extLst>
          </p:cNvPr>
          <p:cNvSpPr>
            <a:spLocks noGrp="1"/>
          </p:cNvSpPr>
          <p:nvPr>
            <p:ph type="title"/>
          </p:nvPr>
        </p:nvSpPr>
        <p:spPr/>
        <p:txBody>
          <a:bodyPr/>
          <a:lstStyle/>
          <a:p>
            <a:r>
              <a:rPr lang="en-GB" dirty="0"/>
              <a:t>Concerning the Spiritual in Art</a:t>
            </a:r>
          </a:p>
        </p:txBody>
      </p:sp>
      <p:sp>
        <p:nvSpPr>
          <p:cNvPr id="3" name="Text Placeholder 2">
            <a:extLst>
              <a:ext uri="{FF2B5EF4-FFF2-40B4-BE49-F238E27FC236}">
                <a16:creationId xmlns:a16="http://schemas.microsoft.com/office/drawing/2014/main" id="{BCF6F261-EB12-4077-8756-EBAD477F4718}"/>
              </a:ext>
            </a:extLst>
          </p:cNvPr>
          <p:cNvSpPr>
            <a:spLocks noGrp="1"/>
          </p:cNvSpPr>
          <p:nvPr>
            <p:ph type="body" idx="1"/>
          </p:nvPr>
        </p:nvSpPr>
        <p:spPr/>
        <p:txBody>
          <a:bodyPr/>
          <a:lstStyle/>
          <a:p>
            <a:r>
              <a:rPr lang="en-GB" dirty="0"/>
              <a:t>Wassily Kandinsky c.1910</a:t>
            </a:r>
          </a:p>
        </p:txBody>
      </p:sp>
      <p:pic>
        <p:nvPicPr>
          <p:cNvPr id="8" name="Content Placeholder 7">
            <a:extLst>
              <a:ext uri="{FF2B5EF4-FFF2-40B4-BE49-F238E27FC236}">
                <a16:creationId xmlns:a16="http://schemas.microsoft.com/office/drawing/2014/main" id="{9A562E0B-74F8-4779-9DB9-05A6306F57AC}"/>
              </a:ext>
            </a:extLst>
          </p:cNvPr>
          <p:cNvPicPr>
            <a:picLocks noGrp="1" noChangeAspect="1"/>
          </p:cNvPicPr>
          <p:nvPr>
            <p:ph sz="half" idx="2"/>
          </p:nvPr>
        </p:nvPicPr>
        <p:blipFill>
          <a:blip r:embed="rId2"/>
          <a:stretch>
            <a:fillRect/>
          </a:stretch>
        </p:blipFill>
        <p:spPr>
          <a:xfrm>
            <a:off x="1418735" y="2470193"/>
            <a:ext cx="2506151" cy="4021169"/>
          </a:xfrm>
        </p:spPr>
      </p:pic>
      <p:sp>
        <p:nvSpPr>
          <p:cNvPr id="5" name="Text Placeholder 4">
            <a:extLst>
              <a:ext uri="{FF2B5EF4-FFF2-40B4-BE49-F238E27FC236}">
                <a16:creationId xmlns:a16="http://schemas.microsoft.com/office/drawing/2014/main" id="{5C20BAFD-84A9-47C4-908E-51BE254400F4}"/>
              </a:ext>
            </a:extLst>
          </p:cNvPr>
          <p:cNvSpPr>
            <a:spLocks noGrp="1"/>
          </p:cNvSpPr>
          <p:nvPr>
            <p:ph type="body" sz="quarter" idx="3"/>
          </p:nvPr>
        </p:nvSpPr>
        <p:spPr/>
        <p:txBody>
          <a:bodyPr/>
          <a:lstStyle/>
          <a:p>
            <a:r>
              <a:rPr lang="en-GB" dirty="0"/>
              <a:t>.      Georgia </a:t>
            </a:r>
            <a:r>
              <a:rPr lang="en-GB" dirty="0" err="1"/>
              <a:t>OKeefe</a:t>
            </a:r>
            <a:endParaRPr lang="en-GB" dirty="0"/>
          </a:p>
        </p:txBody>
      </p:sp>
      <p:pic>
        <p:nvPicPr>
          <p:cNvPr id="10" name="Content Placeholder 9">
            <a:extLst>
              <a:ext uri="{FF2B5EF4-FFF2-40B4-BE49-F238E27FC236}">
                <a16:creationId xmlns:a16="http://schemas.microsoft.com/office/drawing/2014/main" id="{75A2DC09-7729-48BB-AE2D-9CC5C0F76C33}"/>
              </a:ext>
            </a:extLst>
          </p:cNvPr>
          <p:cNvPicPr>
            <a:picLocks noGrp="1" noChangeAspect="1"/>
          </p:cNvPicPr>
          <p:nvPr>
            <p:ph sz="quarter" idx="4"/>
          </p:nvPr>
        </p:nvPicPr>
        <p:blipFill>
          <a:blip r:embed="rId3"/>
          <a:stretch>
            <a:fillRect/>
          </a:stretch>
        </p:blipFill>
        <p:spPr>
          <a:xfrm>
            <a:off x="6481597" y="2650769"/>
            <a:ext cx="2967276" cy="3754513"/>
          </a:xfrm>
        </p:spPr>
      </p:pic>
    </p:spTree>
    <p:extLst>
      <p:ext uri="{BB962C8B-B14F-4D97-AF65-F5344CB8AC3E}">
        <p14:creationId xmlns:p14="http://schemas.microsoft.com/office/powerpoint/2010/main" val="349906576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 /></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485</TotalTime>
  <Words>485</Words>
  <Application>Microsoft Office PowerPoint</Application>
  <PresentationFormat>Widescreen</PresentationFormat>
  <Paragraphs>65</Paragraphs>
  <Slides>20</Slides>
  <Notes>0</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Ion</vt:lpstr>
      <vt:lpstr>Abstraction &amp; Representation in Painting</vt:lpstr>
      <vt:lpstr>PowerPoint Presentation</vt:lpstr>
      <vt:lpstr>The paintings shown here both bear the same  title ‘Annunciation’. One is abstract and the other is representational. Can they share the same meaning?  </vt:lpstr>
      <vt:lpstr>PowerPoint Presentation</vt:lpstr>
      <vt:lpstr>PowerPoint Presentation</vt:lpstr>
      <vt:lpstr>Archaic Abstraction &amp; Representation: the need to represent the world as spirit  </vt:lpstr>
      <vt:lpstr>The Beginnings of Modern Abstraction</vt:lpstr>
      <vt:lpstr>Hilma af Klimt installation of paintings</vt:lpstr>
      <vt:lpstr>Concerning the Spiritual in Art</vt:lpstr>
      <vt:lpstr>Concerning the Spritual in Art</vt:lpstr>
      <vt:lpstr>PowerPoint Presentation</vt:lpstr>
      <vt:lpstr>PowerPoint Presentation</vt:lpstr>
      <vt:lpstr>Worringer: ‘We sense ourselves in the form of a work of Art’</vt:lpstr>
      <vt:lpstr>How is Meaning communicated in Abstract &amp; Representational painting?</vt:lpstr>
      <vt:lpstr>All meaning in Painting  at some level is abstract because painting is made of marks which are  autonomous of things in the real world. The mark is either autonomous as in abstraction or descriptive -a metaphor (one thing – a brushmark standing in for an object in the real world – as in representational painting</vt:lpstr>
      <vt:lpstr>Meaning in Abstract painting ‘You cant have a painting about nothing. Just because it does not have a subject, doesn’t mean it lacks content.’ Barnett Newman</vt:lpstr>
      <vt:lpstr>Meaning in Representational Painting ‘The subject is not the content’: Newman</vt:lpstr>
      <vt:lpstr>Meaning is communicated in all Painting by Form, Content and Context</vt:lpstr>
      <vt:lpstr>Can an abstract painting share the same meaning with a representational painting?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Abstraction &amp; Representation in Painting</dc:title>
  <dc:creator>Nicholas Wyatt</dc:creator>
  <cp:lastModifiedBy>Nicholas Wyatt</cp:lastModifiedBy>
  <cp:revision>51</cp:revision>
  <dcterms:created xsi:type="dcterms:W3CDTF">2018-09-03T23:05:01Z</dcterms:created>
  <dcterms:modified xsi:type="dcterms:W3CDTF">2019-12-09T23:26:12Z</dcterms:modified>
</cp:coreProperties>
</file>