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85" r:id="rId3"/>
    <p:sldId id="286" r:id="rId4"/>
    <p:sldId id="287" r:id="rId5"/>
    <p:sldId id="257" r:id="rId6"/>
    <p:sldId id="263" r:id="rId7"/>
    <p:sldId id="258" r:id="rId8"/>
    <p:sldId id="259" r:id="rId9"/>
    <p:sldId id="260" r:id="rId10"/>
    <p:sldId id="261" r:id="rId11"/>
    <p:sldId id="262" r:id="rId12"/>
    <p:sldId id="266" r:id="rId13"/>
    <p:sldId id="264" r:id="rId14"/>
    <p:sldId id="265" r:id="rId15"/>
    <p:sldId id="267" r:id="rId16"/>
    <p:sldId id="270" r:id="rId17"/>
    <p:sldId id="268" r:id="rId18"/>
    <p:sldId id="269" r:id="rId19"/>
    <p:sldId id="271" r:id="rId20"/>
    <p:sldId id="272" r:id="rId21"/>
    <p:sldId id="273" r:id="rId22"/>
    <p:sldId id="277" r:id="rId23"/>
    <p:sldId id="278" r:id="rId24"/>
    <p:sldId id="279" r:id="rId25"/>
    <p:sldId id="280" r:id="rId26"/>
    <p:sldId id="281" r:id="rId27"/>
    <p:sldId id="274" r:id="rId28"/>
    <p:sldId id="283" r:id="rId29"/>
    <p:sldId id="275" r:id="rId30"/>
    <p:sldId id="276" r:id="rId31"/>
    <p:sldId id="282" r:id="rId32"/>
    <p:sldId id="28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378446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82BF13-4F14-4744-9C2D-D42AB7BEFE40}" type="datetimeFigureOut">
              <a:rPr lang="en-GB" smtClean="0"/>
              <a:t>09/12/2019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95276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4111593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5428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00894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060119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3906567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77685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74163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337168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119485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82BF13-4F14-4744-9C2D-D42AB7BEFE40}" type="datetimeFigureOut">
              <a:rPr lang="en-GB" smtClean="0"/>
              <a:t>09/12/2019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138137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82BF13-4F14-4744-9C2D-D42AB7BEFE40}" type="datetimeFigureOut">
              <a:rPr lang="en-GB" smtClean="0"/>
              <a:t>09/12/2019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2692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3591124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619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D282BF13-4F14-4744-9C2D-D42AB7BEFE40}" type="datetimeFigureOut">
              <a:rPr lang="en-GB" smtClean="0"/>
              <a:t>09/12/2019</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14750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82BF13-4F14-4744-9C2D-D42AB7BEFE40}" type="datetimeFigureOut">
              <a:rPr lang="en-GB" smtClean="0"/>
              <a:t>09/12/2019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72A971-4053-4BAB-9721-7D59935D8A29}" type="slidenum">
              <a:rPr lang="en-GB" smtClean="0"/>
              <a:t>‹#›</a:t>
            </a:fld>
            <a:endParaRPr lang="en-GB"/>
          </a:p>
        </p:txBody>
      </p:sp>
    </p:spTree>
    <p:extLst>
      <p:ext uri="{BB962C8B-B14F-4D97-AF65-F5344CB8AC3E}">
        <p14:creationId xmlns:p14="http://schemas.microsoft.com/office/powerpoint/2010/main" val="205859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282BF13-4F14-4744-9C2D-D42AB7BEFE40}" type="datetimeFigureOut">
              <a:rPr lang="en-GB" smtClean="0"/>
              <a:t>09/12/2019</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572A971-4053-4BAB-9721-7D59935D8A29}" type="slidenum">
              <a:rPr lang="en-GB" smtClean="0"/>
              <a:t>‹#›</a:t>
            </a:fld>
            <a:endParaRPr lang="en-GB"/>
          </a:p>
        </p:txBody>
      </p:sp>
    </p:spTree>
    <p:extLst>
      <p:ext uri="{BB962C8B-B14F-4D97-AF65-F5344CB8AC3E}">
        <p14:creationId xmlns:p14="http://schemas.microsoft.com/office/powerpoint/2010/main" val="19547194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image" Target="../media/image6.jpg" /><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2.jp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4.jp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5.jp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8.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053B-59F7-4189-A82E-041DCCCE7B8C}"/>
              </a:ext>
            </a:extLst>
          </p:cNvPr>
          <p:cNvSpPr>
            <a:spLocks noGrp="1"/>
          </p:cNvSpPr>
          <p:nvPr>
            <p:ph type="ctrTitle"/>
          </p:nvPr>
        </p:nvSpPr>
        <p:spPr/>
        <p:txBody>
          <a:bodyPr/>
          <a:lstStyle/>
          <a:p>
            <a:r>
              <a:rPr lang="en-GB" dirty="0"/>
              <a:t>The Representation of Light in Painting</a:t>
            </a:r>
          </a:p>
        </p:txBody>
      </p:sp>
      <p:sp>
        <p:nvSpPr>
          <p:cNvPr id="3" name="Subtitle 2">
            <a:extLst>
              <a:ext uri="{FF2B5EF4-FFF2-40B4-BE49-F238E27FC236}">
                <a16:creationId xmlns:a16="http://schemas.microsoft.com/office/drawing/2014/main" id="{70A8E108-64DB-4CFA-A8AA-04B5151AEC5D}"/>
              </a:ext>
            </a:extLst>
          </p:cNvPr>
          <p:cNvSpPr>
            <a:spLocks noGrp="1"/>
          </p:cNvSpPr>
          <p:nvPr>
            <p:ph type="subTitle" idx="1"/>
          </p:nvPr>
        </p:nvSpPr>
        <p:spPr/>
        <p:txBody>
          <a:bodyPr/>
          <a:lstStyle/>
          <a:p>
            <a:r>
              <a:rPr lang="en-GB" dirty="0"/>
              <a:t>By Nicholas Wyatt</a:t>
            </a:r>
          </a:p>
        </p:txBody>
      </p:sp>
    </p:spTree>
    <p:extLst>
      <p:ext uri="{BB962C8B-B14F-4D97-AF65-F5344CB8AC3E}">
        <p14:creationId xmlns:p14="http://schemas.microsoft.com/office/powerpoint/2010/main" val="358027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7351-92AC-514D-BA95-104C5677E564}"/>
              </a:ext>
            </a:extLst>
          </p:cNvPr>
          <p:cNvSpPr>
            <a:spLocks noGrp="1"/>
          </p:cNvSpPr>
          <p:nvPr>
            <p:ph type="title"/>
          </p:nvPr>
        </p:nvSpPr>
        <p:spPr>
          <a:xfrm>
            <a:off x="764093" y="6296925"/>
            <a:ext cx="9353002" cy="6292639"/>
          </a:xfrm>
        </p:spPr>
        <p:txBody>
          <a:bodyPr/>
          <a:lstStyle/>
          <a:p>
            <a:r>
              <a:rPr lang="en-US" sz="2000" dirty="0"/>
              <a:t>                                           </a:t>
            </a:r>
            <a:r>
              <a:rPr lang="en-US" sz="2000" dirty="0" err="1"/>
              <a:t>Duccio</a:t>
            </a:r>
            <a:r>
              <a:rPr lang="en-US" sz="2000" dirty="0"/>
              <a:t>. The Annunciation. 1307/8-11</a:t>
            </a:r>
          </a:p>
        </p:txBody>
      </p:sp>
      <p:pic>
        <p:nvPicPr>
          <p:cNvPr id="4" name="Picture 4">
            <a:extLst>
              <a:ext uri="{FF2B5EF4-FFF2-40B4-BE49-F238E27FC236}">
                <a16:creationId xmlns:a16="http://schemas.microsoft.com/office/drawing/2014/main" id="{E2DE4DF9-3EE1-204D-9F59-DFEA6210BD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680" y="387277"/>
            <a:ext cx="7735317" cy="5801488"/>
          </a:xfrm>
          <a:prstGeom prst="rect">
            <a:avLst/>
          </a:prstGeom>
        </p:spPr>
      </p:pic>
    </p:spTree>
    <p:extLst>
      <p:ext uri="{BB962C8B-B14F-4D97-AF65-F5344CB8AC3E}">
        <p14:creationId xmlns:p14="http://schemas.microsoft.com/office/powerpoint/2010/main" val="44327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3EFA-897F-7B46-826D-E86B80B3B4F4}"/>
              </a:ext>
            </a:extLst>
          </p:cNvPr>
          <p:cNvSpPr>
            <a:spLocks noGrp="1"/>
          </p:cNvSpPr>
          <p:nvPr>
            <p:ph type="title"/>
          </p:nvPr>
        </p:nvSpPr>
        <p:spPr>
          <a:xfrm>
            <a:off x="646111" y="6467061"/>
            <a:ext cx="9404723" cy="225286"/>
          </a:xfrm>
        </p:spPr>
        <p:txBody>
          <a:bodyPr/>
          <a:lstStyle/>
          <a:p>
            <a:r>
              <a:rPr lang="en-GB" sz="2000" dirty="0"/>
              <a:t>                                       Piero </a:t>
            </a:r>
            <a:r>
              <a:rPr lang="en-GB" sz="2000" dirty="0" err="1"/>
              <a:t>della</a:t>
            </a:r>
            <a:r>
              <a:rPr lang="en-GB" sz="2000" dirty="0"/>
              <a:t> Francesca. The Nativity. 1470-5</a:t>
            </a:r>
            <a:endParaRPr lang="en-US" sz="2000" dirty="0"/>
          </a:p>
        </p:txBody>
      </p:sp>
      <p:pic>
        <p:nvPicPr>
          <p:cNvPr id="4" name="Picture 4">
            <a:extLst>
              <a:ext uri="{FF2B5EF4-FFF2-40B4-BE49-F238E27FC236}">
                <a16:creationId xmlns:a16="http://schemas.microsoft.com/office/drawing/2014/main" id="{88A312E1-FB4F-5547-BDB1-DE615FB50E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9549" y="145848"/>
            <a:ext cx="4740910" cy="6321213"/>
          </a:xfrm>
          <a:prstGeom prst="rect">
            <a:avLst/>
          </a:prstGeom>
        </p:spPr>
      </p:pic>
    </p:spTree>
    <p:extLst>
      <p:ext uri="{BB962C8B-B14F-4D97-AF65-F5344CB8AC3E}">
        <p14:creationId xmlns:p14="http://schemas.microsoft.com/office/powerpoint/2010/main" val="838866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50E5-D609-4BF3-9C99-F979D395561E}"/>
              </a:ext>
            </a:extLst>
          </p:cNvPr>
          <p:cNvSpPr>
            <a:spLocks noGrp="1"/>
          </p:cNvSpPr>
          <p:nvPr>
            <p:ph type="title"/>
          </p:nvPr>
        </p:nvSpPr>
        <p:spPr/>
        <p:txBody>
          <a:bodyPr/>
          <a:lstStyle/>
          <a:p>
            <a:r>
              <a:rPr lang="en-GB" sz="2800" dirty="0"/>
              <a:t>2. Light as Mystical drama </a:t>
            </a:r>
            <a:r>
              <a:rPr lang="en-GB" sz="2800"/>
              <a:t>and Devotion </a:t>
            </a:r>
            <a:r>
              <a:rPr lang="en-GB" sz="2800" dirty="0"/>
              <a:t>(da Vinci, El Greco, Caravaggio)</a:t>
            </a:r>
          </a:p>
        </p:txBody>
      </p:sp>
      <p:sp>
        <p:nvSpPr>
          <p:cNvPr id="3" name="Content Placeholder 2">
            <a:extLst>
              <a:ext uri="{FF2B5EF4-FFF2-40B4-BE49-F238E27FC236}">
                <a16:creationId xmlns:a16="http://schemas.microsoft.com/office/drawing/2014/main" id="{14F14EBB-BFB1-464C-BB49-841D1719FF44}"/>
              </a:ext>
            </a:extLst>
          </p:cNvPr>
          <p:cNvSpPr>
            <a:spLocks noGrp="1"/>
          </p:cNvSpPr>
          <p:nvPr>
            <p:ph idx="1"/>
          </p:nvPr>
        </p:nvSpPr>
        <p:spPr/>
        <p:txBody>
          <a:bodyPr/>
          <a:lstStyle/>
          <a:p>
            <a:r>
              <a:rPr lang="en-GB" dirty="0"/>
              <a:t>Individualisation and the consciousness of a self gains greater currency in the Renaissance . The sense perception of the individual (and the artist as an individual creator) in relation to the natural world (da Vinci) finds an aesthetic equivalence in da Vinci’s naturalistic representations embodying shadow, chiaroscuro and </a:t>
            </a:r>
            <a:r>
              <a:rPr lang="en-GB" dirty="0" err="1"/>
              <a:t>sfumato</a:t>
            </a:r>
            <a:r>
              <a:rPr lang="en-GB" dirty="0"/>
              <a:t>.</a:t>
            </a:r>
          </a:p>
          <a:p>
            <a:r>
              <a:rPr lang="en-GB" dirty="0"/>
              <a:t>In contrast to da Vinci’s  ’ natural’ mystery, artists in the counter reformation countries – Spain Italy (</a:t>
            </a:r>
            <a:r>
              <a:rPr lang="en-GB" dirty="0" err="1"/>
              <a:t>Caravaggio,ElGreco</a:t>
            </a:r>
            <a:r>
              <a:rPr lang="en-GB" dirty="0"/>
              <a:t>) in response to the requirements of the counter reformation catholic church produced an art of  religious narrative that directed itself and was intended to </a:t>
            </a:r>
            <a:r>
              <a:rPr lang="en-GB" dirty="0" err="1"/>
              <a:t>exc</a:t>
            </a:r>
            <a:r>
              <a:rPr lang="en-GB" dirty="0"/>
              <a:t> </a:t>
            </a:r>
            <a:r>
              <a:rPr lang="en-GB" dirty="0" err="1"/>
              <a:t>ite</a:t>
            </a:r>
            <a:r>
              <a:rPr lang="en-GB" dirty="0"/>
              <a:t> the emotions in the service of prayerful </a:t>
            </a:r>
            <a:r>
              <a:rPr lang="en-GB" dirty="0" err="1"/>
              <a:t>devotionreligious</a:t>
            </a:r>
            <a:r>
              <a:rPr lang="en-GB" dirty="0"/>
              <a:t> </a:t>
            </a:r>
            <a:r>
              <a:rPr lang="en-GB" dirty="0" err="1"/>
              <a:t>meditsation</a:t>
            </a:r>
            <a:r>
              <a:rPr lang="en-GB" dirty="0"/>
              <a:t> art both elected to use light to convey spiritual drama in </a:t>
            </a:r>
            <a:r>
              <a:rPr lang="en-GB" dirty="0" err="1"/>
              <a:t>thei</a:t>
            </a:r>
            <a:r>
              <a:rPr lang="en-GB" dirty="0"/>
              <a:t> works.</a:t>
            </a:r>
          </a:p>
        </p:txBody>
      </p:sp>
    </p:spTree>
    <p:extLst>
      <p:ext uri="{BB962C8B-B14F-4D97-AF65-F5344CB8AC3E}">
        <p14:creationId xmlns:p14="http://schemas.microsoft.com/office/powerpoint/2010/main" val="264366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D0A2-2A7F-6B42-A2B7-F2DDAAC76DB5}"/>
              </a:ext>
            </a:extLst>
          </p:cNvPr>
          <p:cNvSpPr>
            <a:spLocks noGrp="1"/>
          </p:cNvSpPr>
          <p:nvPr>
            <p:ph type="title"/>
          </p:nvPr>
        </p:nvSpPr>
        <p:spPr>
          <a:xfrm>
            <a:off x="646111" y="6347790"/>
            <a:ext cx="9404723" cy="410817"/>
          </a:xfrm>
        </p:spPr>
        <p:txBody>
          <a:bodyPr/>
          <a:lstStyle/>
          <a:p>
            <a:r>
              <a:rPr lang="en-GB" sz="2000" dirty="0"/>
              <a:t>                                    Leonardo da Vinci. The Virgin of the Rocks</a:t>
            </a:r>
            <a:endParaRPr lang="en-US" sz="2000" dirty="0"/>
          </a:p>
        </p:txBody>
      </p:sp>
      <p:pic>
        <p:nvPicPr>
          <p:cNvPr id="4" name="Picture 4">
            <a:extLst>
              <a:ext uri="{FF2B5EF4-FFF2-40B4-BE49-F238E27FC236}">
                <a16:creationId xmlns:a16="http://schemas.microsoft.com/office/drawing/2014/main" id="{D8264570-1426-4444-8F39-6C1580499E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835" y="261835"/>
            <a:ext cx="4455137" cy="5940182"/>
          </a:xfrm>
          <a:prstGeom prst="rect">
            <a:avLst/>
          </a:prstGeom>
        </p:spPr>
      </p:pic>
    </p:spTree>
    <p:extLst>
      <p:ext uri="{BB962C8B-B14F-4D97-AF65-F5344CB8AC3E}">
        <p14:creationId xmlns:p14="http://schemas.microsoft.com/office/powerpoint/2010/main" val="72168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87D1-E337-4D38-BAEA-2B921DBA5767}"/>
              </a:ext>
            </a:extLst>
          </p:cNvPr>
          <p:cNvSpPr>
            <a:spLocks noGrp="1"/>
          </p:cNvSpPr>
          <p:nvPr>
            <p:ph type="title"/>
          </p:nvPr>
        </p:nvSpPr>
        <p:spPr>
          <a:xfrm>
            <a:off x="768626" y="6400800"/>
            <a:ext cx="8944583" cy="225286"/>
          </a:xfrm>
        </p:spPr>
        <p:txBody>
          <a:bodyPr/>
          <a:lstStyle/>
          <a:p>
            <a:r>
              <a:rPr lang="en-GB" sz="2000" dirty="0"/>
              <a:t>              Michelangelo </a:t>
            </a:r>
            <a:r>
              <a:rPr lang="en-GB" sz="2000" dirty="0" err="1"/>
              <a:t>Merisi</a:t>
            </a:r>
            <a:r>
              <a:rPr lang="en-GB" sz="2000" dirty="0"/>
              <a:t> da Caravaggio. The Raising of Lazarus</a:t>
            </a:r>
          </a:p>
        </p:txBody>
      </p:sp>
      <p:pic>
        <p:nvPicPr>
          <p:cNvPr id="7" name="Content Placeholder 6">
            <a:extLst>
              <a:ext uri="{FF2B5EF4-FFF2-40B4-BE49-F238E27FC236}">
                <a16:creationId xmlns:a16="http://schemas.microsoft.com/office/drawing/2014/main" id="{8ACA9A30-D80A-4DCE-8CAB-69FAC4A2B2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5215" y="291547"/>
            <a:ext cx="4463324" cy="6110697"/>
          </a:xfrm>
        </p:spPr>
      </p:pic>
    </p:spTree>
    <p:extLst>
      <p:ext uri="{BB962C8B-B14F-4D97-AF65-F5344CB8AC3E}">
        <p14:creationId xmlns:p14="http://schemas.microsoft.com/office/powerpoint/2010/main" val="282833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534B-3F95-42CC-AAB7-EBDA9F5BF41D}"/>
              </a:ext>
            </a:extLst>
          </p:cNvPr>
          <p:cNvSpPr>
            <a:spLocks noGrp="1"/>
          </p:cNvSpPr>
          <p:nvPr>
            <p:ph type="title"/>
          </p:nvPr>
        </p:nvSpPr>
        <p:spPr>
          <a:xfrm>
            <a:off x="646111" y="6049108"/>
            <a:ext cx="9404723" cy="450166"/>
          </a:xfrm>
        </p:spPr>
        <p:txBody>
          <a:bodyPr/>
          <a:lstStyle/>
          <a:p>
            <a:r>
              <a:rPr lang="en-GB" sz="2000" dirty="0"/>
              <a:t>                                      El Greco. The immaculate conception</a:t>
            </a:r>
          </a:p>
        </p:txBody>
      </p:sp>
      <p:pic>
        <p:nvPicPr>
          <p:cNvPr id="9" name="Content Placeholder 8">
            <a:extLst>
              <a:ext uri="{FF2B5EF4-FFF2-40B4-BE49-F238E27FC236}">
                <a16:creationId xmlns:a16="http://schemas.microsoft.com/office/drawing/2014/main" id="{98BDFE00-A82A-4FDA-9147-F66DDF5AF5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0088" y="266897"/>
            <a:ext cx="2869966" cy="5641533"/>
          </a:xfrm>
        </p:spPr>
      </p:pic>
    </p:spTree>
    <p:extLst>
      <p:ext uri="{BB962C8B-B14F-4D97-AF65-F5344CB8AC3E}">
        <p14:creationId xmlns:p14="http://schemas.microsoft.com/office/powerpoint/2010/main" val="1007570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82A2-40A8-4B46-A7B6-12505B5D7DD0}"/>
              </a:ext>
            </a:extLst>
          </p:cNvPr>
          <p:cNvSpPr>
            <a:spLocks noGrp="1"/>
          </p:cNvSpPr>
          <p:nvPr>
            <p:ph type="title"/>
          </p:nvPr>
        </p:nvSpPr>
        <p:spPr>
          <a:xfrm>
            <a:off x="646111" y="6049108"/>
            <a:ext cx="9404723" cy="633046"/>
          </a:xfrm>
        </p:spPr>
        <p:txBody>
          <a:bodyPr/>
          <a:lstStyle/>
          <a:p>
            <a:r>
              <a:rPr lang="en-GB" sz="2000" dirty="0"/>
              <a:t>                                        </a:t>
            </a:r>
            <a:r>
              <a:rPr lang="en-GB" sz="2000" dirty="0" err="1"/>
              <a:t>Zurburan</a:t>
            </a:r>
            <a:r>
              <a:rPr lang="en-GB" sz="2000" dirty="0"/>
              <a:t>. St. Francis in Meditation</a:t>
            </a:r>
          </a:p>
        </p:txBody>
      </p:sp>
      <p:pic>
        <p:nvPicPr>
          <p:cNvPr id="5" name="Content Placeholder 4">
            <a:extLst>
              <a:ext uri="{FF2B5EF4-FFF2-40B4-BE49-F238E27FC236}">
                <a16:creationId xmlns:a16="http://schemas.microsoft.com/office/drawing/2014/main" id="{9F08E5D6-D5EA-442D-8C94-77A1B80D04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64420" y="947812"/>
            <a:ext cx="5669283" cy="4251962"/>
          </a:xfrm>
        </p:spPr>
      </p:pic>
    </p:spTree>
    <p:extLst>
      <p:ext uri="{BB962C8B-B14F-4D97-AF65-F5344CB8AC3E}">
        <p14:creationId xmlns:p14="http://schemas.microsoft.com/office/powerpoint/2010/main" val="335802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533A-53E4-476D-BE88-57664B5E5124}"/>
              </a:ext>
            </a:extLst>
          </p:cNvPr>
          <p:cNvSpPr>
            <a:spLocks noGrp="1"/>
          </p:cNvSpPr>
          <p:nvPr>
            <p:ph type="title"/>
          </p:nvPr>
        </p:nvSpPr>
        <p:spPr/>
        <p:txBody>
          <a:bodyPr/>
          <a:lstStyle/>
          <a:p>
            <a:r>
              <a:rPr lang="en-GB" sz="2800" dirty="0"/>
              <a:t>3.The light of experience. </a:t>
            </a:r>
            <a:r>
              <a:rPr lang="en-GB" sz="2800" dirty="0" err="1"/>
              <a:t>Illuminatory</a:t>
            </a:r>
            <a:r>
              <a:rPr lang="en-GB" sz="2800" dirty="0"/>
              <a:t> light. Vermeer de </a:t>
            </a:r>
            <a:r>
              <a:rPr lang="en-GB" sz="2800" dirty="0" err="1"/>
              <a:t>Hoogh</a:t>
            </a:r>
            <a:r>
              <a:rPr lang="en-GB" sz="2800" dirty="0"/>
              <a:t>, Rembrandt</a:t>
            </a:r>
          </a:p>
        </p:txBody>
      </p:sp>
      <p:sp>
        <p:nvSpPr>
          <p:cNvPr id="3" name="Content Placeholder 2">
            <a:extLst>
              <a:ext uri="{FF2B5EF4-FFF2-40B4-BE49-F238E27FC236}">
                <a16:creationId xmlns:a16="http://schemas.microsoft.com/office/drawing/2014/main" id="{F5212E1D-049D-47B0-B155-E0A187FCF6AE}"/>
              </a:ext>
            </a:extLst>
          </p:cNvPr>
          <p:cNvSpPr>
            <a:spLocks noGrp="1"/>
          </p:cNvSpPr>
          <p:nvPr>
            <p:ph idx="1"/>
          </p:nvPr>
        </p:nvSpPr>
        <p:spPr/>
        <p:txBody>
          <a:bodyPr/>
          <a:lstStyle/>
          <a:p>
            <a:r>
              <a:rPr lang="en-GB" dirty="0"/>
              <a:t>The  relationship between light as mystical drama or ‘revelatory light’ starts to become understood more in terms of an experiential light, especially in the early Dutch republic. Discoveries in optics (COMPLETE EXAMPLE) can be seen to be translated in practical visual terms in the works of artists like Vermeer and de </a:t>
            </a:r>
            <a:r>
              <a:rPr lang="en-GB" dirty="0" err="1"/>
              <a:t>Hoogh</a:t>
            </a:r>
            <a:r>
              <a:rPr lang="en-GB" dirty="0"/>
              <a:t>. A more humanist based context for the representation of light- both the human experience of the phenomenon of light and of human experience itself become readily </a:t>
            </a:r>
            <a:r>
              <a:rPr lang="en-GB" dirty="0" err="1"/>
              <a:t>apparnt</a:t>
            </a:r>
            <a:r>
              <a:rPr lang="en-GB" dirty="0"/>
              <a:t> in the work of Rembrandt. Gradually a de-sacralisation of light occurs in painting. This is replaced by </a:t>
            </a:r>
            <a:r>
              <a:rPr lang="en-GB" dirty="0" err="1"/>
              <a:t>repreentations</a:t>
            </a:r>
            <a:r>
              <a:rPr lang="en-GB" dirty="0"/>
              <a:t> of light which privilege human sense perception and an acknowledgement of an individualised human experience of light as something that plays to individual sense perception  </a:t>
            </a:r>
          </a:p>
        </p:txBody>
      </p:sp>
    </p:spTree>
    <p:extLst>
      <p:ext uri="{BB962C8B-B14F-4D97-AF65-F5344CB8AC3E}">
        <p14:creationId xmlns:p14="http://schemas.microsoft.com/office/powerpoint/2010/main" val="179970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CD5B-60C4-4620-A031-730C2D45804C}"/>
              </a:ext>
            </a:extLst>
          </p:cNvPr>
          <p:cNvSpPr>
            <a:spLocks noGrp="1"/>
          </p:cNvSpPr>
          <p:nvPr>
            <p:ph type="title"/>
          </p:nvPr>
        </p:nvSpPr>
        <p:spPr>
          <a:xfrm>
            <a:off x="646111" y="5852160"/>
            <a:ext cx="9404723" cy="661182"/>
          </a:xfrm>
        </p:spPr>
        <p:txBody>
          <a:bodyPr/>
          <a:lstStyle/>
          <a:p>
            <a:r>
              <a:rPr lang="en-GB" sz="2400" dirty="0"/>
              <a:t>                      Rembrandt. Portrait of </a:t>
            </a:r>
            <a:r>
              <a:rPr lang="en-GB" sz="2400" dirty="0" err="1"/>
              <a:t>Hendrijke</a:t>
            </a:r>
            <a:r>
              <a:rPr lang="en-GB" sz="2400" dirty="0"/>
              <a:t> </a:t>
            </a:r>
            <a:r>
              <a:rPr lang="en-GB" sz="2400" dirty="0" err="1"/>
              <a:t>Stoffels</a:t>
            </a:r>
            <a:endParaRPr lang="en-GB" sz="2400" dirty="0"/>
          </a:p>
        </p:txBody>
      </p:sp>
      <p:pic>
        <p:nvPicPr>
          <p:cNvPr id="7" name="Content Placeholder 6">
            <a:extLst>
              <a:ext uri="{FF2B5EF4-FFF2-40B4-BE49-F238E27FC236}">
                <a16:creationId xmlns:a16="http://schemas.microsoft.com/office/drawing/2014/main" id="{A2233B83-F1AA-43B0-A2E2-7E04D45DFD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074253" y="960586"/>
            <a:ext cx="5381367" cy="4036025"/>
          </a:xfrm>
        </p:spPr>
      </p:pic>
    </p:spTree>
    <p:extLst>
      <p:ext uri="{BB962C8B-B14F-4D97-AF65-F5344CB8AC3E}">
        <p14:creationId xmlns:p14="http://schemas.microsoft.com/office/powerpoint/2010/main" val="145682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4850-B7F0-489B-B5A4-F0F25126444D}"/>
              </a:ext>
            </a:extLst>
          </p:cNvPr>
          <p:cNvSpPr>
            <a:spLocks noGrp="1"/>
          </p:cNvSpPr>
          <p:nvPr>
            <p:ph type="title"/>
          </p:nvPr>
        </p:nvSpPr>
        <p:spPr>
          <a:xfrm>
            <a:off x="646111" y="6249194"/>
            <a:ext cx="9404723" cy="348554"/>
          </a:xfrm>
        </p:spPr>
        <p:txBody>
          <a:bodyPr/>
          <a:lstStyle/>
          <a:p>
            <a:r>
              <a:rPr lang="en-GB" sz="2400" dirty="0"/>
              <a:t>                                     Johannes Vermeer. Girl at a Virginal</a:t>
            </a:r>
          </a:p>
        </p:txBody>
      </p:sp>
      <p:pic>
        <p:nvPicPr>
          <p:cNvPr id="5" name="Content Placeholder 4">
            <a:extLst>
              <a:ext uri="{FF2B5EF4-FFF2-40B4-BE49-F238E27FC236}">
                <a16:creationId xmlns:a16="http://schemas.microsoft.com/office/drawing/2014/main" id="{64B1F9AF-1090-47BC-A618-76407DAC67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02" t="1012" r="1012" b="6534"/>
          <a:stretch/>
        </p:blipFill>
        <p:spPr>
          <a:xfrm rot="5400000">
            <a:off x="4015739" y="1526930"/>
            <a:ext cx="5078442" cy="3853381"/>
          </a:xfrm>
        </p:spPr>
      </p:pic>
    </p:spTree>
    <p:extLst>
      <p:ext uri="{BB962C8B-B14F-4D97-AF65-F5344CB8AC3E}">
        <p14:creationId xmlns:p14="http://schemas.microsoft.com/office/powerpoint/2010/main" val="922591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DC46-A035-4E3E-9B5D-9890C2E3962B}"/>
              </a:ext>
            </a:extLst>
          </p:cNvPr>
          <p:cNvSpPr>
            <a:spLocks noGrp="1"/>
          </p:cNvSpPr>
          <p:nvPr>
            <p:ph type="title"/>
          </p:nvPr>
        </p:nvSpPr>
        <p:spPr/>
        <p:txBody>
          <a:bodyPr/>
          <a:lstStyle/>
          <a:p>
            <a:r>
              <a:rPr lang="en-GB" sz="2400" dirty="0"/>
              <a:t>Is ‘The Light of the World ‘ the same light as the Light of The Enlightenment? </a:t>
            </a:r>
            <a:br>
              <a:rPr lang="en-GB" sz="2400" dirty="0"/>
            </a:br>
            <a:br>
              <a:rPr lang="en-GB" sz="2400" dirty="0"/>
            </a:br>
            <a:r>
              <a:rPr lang="en-GB" sz="2400" dirty="0"/>
              <a:t> El Greco                                                           Johannes Vermeer                             </a:t>
            </a:r>
          </a:p>
        </p:txBody>
      </p:sp>
      <p:pic>
        <p:nvPicPr>
          <p:cNvPr id="6" name="Content Placeholder 5">
            <a:extLst>
              <a:ext uri="{FF2B5EF4-FFF2-40B4-BE49-F238E27FC236}">
                <a16:creationId xmlns:a16="http://schemas.microsoft.com/office/drawing/2014/main" id="{B7AF8BD8-9F6E-417E-86C3-4CA30B5C06B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6111" y="2441317"/>
            <a:ext cx="5031859" cy="3354572"/>
          </a:xfrm>
        </p:spPr>
      </p:pic>
      <p:pic>
        <p:nvPicPr>
          <p:cNvPr id="8" name="Content Placeholder 7">
            <a:extLst>
              <a:ext uri="{FF2B5EF4-FFF2-40B4-BE49-F238E27FC236}">
                <a16:creationId xmlns:a16="http://schemas.microsoft.com/office/drawing/2014/main" id="{F9CD4C2F-56C2-41AD-B4DE-7EAD33F3E14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31572" y="2096086"/>
            <a:ext cx="3815813" cy="4316612"/>
          </a:xfrm>
        </p:spPr>
      </p:pic>
    </p:spTree>
    <p:extLst>
      <p:ext uri="{BB962C8B-B14F-4D97-AF65-F5344CB8AC3E}">
        <p14:creationId xmlns:p14="http://schemas.microsoft.com/office/powerpoint/2010/main" val="42162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AFF1-54C1-4D6D-AC41-EDD30310236C}"/>
              </a:ext>
            </a:extLst>
          </p:cNvPr>
          <p:cNvSpPr>
            <a:spLocks noGrp="1"/>
          </p:cNvSpPr>
          <p:nvPr>
            <p:ph type="title"/>
          </p:nvPr>
        </p:nvSpPr>
        <p:spPr>
          <a:xfrm>
            <a:off x="646111" y="6372664"/>
            <a:ext cx="9404723" cy="323557"/>
          </a:xfrm>
        </p:spPr>
        <p:txBody>
          <a:bodyPr/>
          <a:lstStyle/>
          <a:p>
            <a:r>
              <a:rPr lang="en-GB" sz="2000" dirty="0"/>
              <a:t>                                Pieter de </a:t>
            </a:r>
            <a:r>
              <a:rPr lang="en-GB" sz="2000" dirty="0" err="1"/>
              <a:t>Hoogh</a:t>
            </a:r>
            <a:r>
              <a:rPr lang="en-GB" sz="2000" dirty="0"/>
              <a:t>. A Dutch Courtyard(detail)</a:t>
            </a:r>
          </a:p>
        </p:txBody>
      </p:sp>
      <p:pic>
        <p:nvPicPr>
          <p:cNvPr id="5" name="Content Placeholder 4">
            <a:extLst>
              <a:ext uri="{FF2B5EF4-FFF2-40B4-BE49-F238E27FC236}">
                <a16:creationId xmlns:a16="http://schemas.microsoft.com/office/drawing/2014/main" id="{B97FBF41-4D6F-49F7-B66C-43C36F0B50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223456" y="1103920"/>
            <a:ext cx="5796343" cy="4347257"/>
          </a:xfrm>
        </p:spPr>
      </p:pic>
    </p:spTree>
    <p:extLst>
      <p:ext uri="{BB962C8B-B14F-4D97-AF65-F5344CB8AC3E}">
        <p14:creationId xmlns:p14="http://schemas.microsoft.com/office/powerpoint/2010/main" val="410270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F350-0031-4FE4-9799-7A48C4A6D858}"/>
              </a:ext>
            </a:extLst>
          </p:cNvPr>
          <p:cNvSpPr>
            <a:spLocks noGrp="1"/>
          </p:cNvSpPr>
          <p:nvPr>
            <p:ph type="title"/>
          </p:nvPr>
        </p:nvSpPr>
        <p:spPr/>
        <p:txBody>
          <a:bodyPr/>
          <a:lstStyle/>
          <a:p>
            <a:r>
              <a:rPr lang="en-GB" sz="2000" dirty="0"/>
              <a:t>4. </a:t>
            </a:r>
            <a:r>
              <a:rPr lang="en-GB" sz="2800" dirty="0"/>
              <a:t>Light as Aesthetic Experience. (Naturalism, Romanticism and Impressionism)</a:t>
            </a:r>
          </a:p>
        </p:txBody>
      </p:sp>
      <p:sp>
        <p:nvSpPr>
          <p:cNvPr id="3" name="Content Placeholder 2">
            <a:extLst>
              <a:ext uri="{FF2B5EF4-FFF2-40B4-BE49-F238E27FC236}">
                <a16:creationId xmlns:a16="http://schemas.microsoft.com/office/drawing/2014/main" id="{E907EE2B-A3AA-46D2-BE3F-D2F93E87D712}"/>
              </a:ext>
            </a:extLst>
          </p:cNvPr>
          <p:cNvSpPr>
            <a:spLocks noGrp="1"/>
          </p:cNvSpPr>
          <p:nvPr>
            <p:ph idx="1"/>
          </p:nvPr>
        </p:nvSpPr>
        <p:spPr>
          <a:xfrm>
            <a:off x="1103312" y="1537252"/>
            <a:ext cx="8946541" cy="5141844"/>
          </a:xfrm>
        </p:spPr>
        <p:txBody>
          <a:bodyPr>
            <a:normAutofit fontScale="92500"/>
          </a:bodyPr>
          <a:lstStyle/>
          <a:p>
            <a:r>
              <a:rPr lang="en-GB" dirty="0"/>
              <a:t>The primacy of individual perception of empirical evidence of the world features highly in Painting of the Enlightenment and the Age of Reason. The evidence of the senses is a feature of the paintings of Constable, Chardin, which are informed by a respect for natural  appearances.</a:t>
            </a:r>
          </a:p>
          <a:p>
            <a:r>
              <a:rPr lang="en-GB" dirty="0"/>
              <a:t>Individual sensibility is a characteristic feature of Romanticism and artists respond to the depiction of light in a way that is transmitted and transmuted according to the personal temperament of the artist. So Turner, for example, for whom the sun was God adopts a pantheistic and immersive approach to the depiction of light that reveals a </a:t>
            </a:r>
            <a:r>
              <a:rPr lang="en-GB" dirty="0" err="1"/>
              <a:t>particul;ar</a:t>
            </a:r>
            <a:r>
              <a:rPr lang="en-GB" dirty="0"/>
              <a:t> artistic personality. Whereas Caspar David Friedrich displaces the former religious depiction of light onto landscape and thus his painting of light is imbued with a sense of religiosity. </a:t>
            </a:r>
            <a:r>
              <a:rPr lang="en-GB" dirty="0" err="1"/>
              <a:t>Thids</a:t>
            </a:r>
            <a:r>
              <a:rPr lang="en-GB" dirty="0"/>
              <a:t> also applies to the works of The Pre-Raphaelites in Britain, notably Holman Hunt’s The Light of the World.’ Impressionism (Monet, Renoir, Seurat) apply </a:t>
            </a:r>
            <a:r>
              <a:rPr lang="en-GB" dirty="0" err="1"/>
              <a:t>Chevreul’s</a:t>
            </a:r>
            <a:r>
              <a:rPr lang="en-GB" dirty="0"/>
              <a:t> scientific theory  of complimentary colour to overlay their personal sense perceptions with a scientific basis in colour theory to create  paintings of spectacular luminosity</a:t>
            </a:r>
          </a:p>
        </p:txBody>
      </p:sp>
    </p:spTree>
    <p:extLst>
      <p:ext uri="{BB962C8B-B14F-4D97-AF65-F5344CB8AC3E}">
        <p14:creationId xmlns:p14="http://schemas.microsoft.com/office/powerpoint/2010/main" val="2033080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BBEC-EEA0-42BE-B0A2-AA9ABB26E94D}"/>
              </a:ext>
            </a:extLst>
          </p:cNvPr>
          <p:cNvSpPr>
            <a:spLocks noGrp="1"/>
          </p:cNvSpPr>
          <p:nvPr>
            <p:ph type="title"/>
          </p:nvPr>
        </p:nvSpPr>
        <p:spPr>
          <a:xfrm>
            <a:off x="646111" y="6386732"/>
            <a:ext cx="9404723" cy="295422"/>
          </a:xfrm>
        </p:spPr>
        <p:txBody>
          <a:bodyPr/>
          <a:lstStyle/>
          <a:p>
            <a:r>
              <a:rPr lang="en-GB" sz="2000" dirty="0"/>
              <a:t>                                        John Constable. Stratford Mill</a:t>
            </a:r>
          </a:p>
        </p:txBody>
      </p:sp>
      <p:pic>
        <p:nvPicPr>
          <p:cNvPr id="5" name="Content Placeholder 4">
            <a:extLst>
              <a:ext uri="{FF2B5EF4-FFF2-40B4-BE49-F238E27FC236}">
                <a16:creationId xmlns:a16="http://schemas.microsoft.com/office/drawing/2014/main" id="{40A58999-DE47-46DC-9A03-B1B40F6A7A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022" y="406718"/>
            <a:ext cx="6866693" cy="5150020"/>
          </a:xfrm>
        </p:spPr>
      </p:pic>
    </p:spTree>
    <p:extLst>
      <p:ext uri="{BB962C8B-B14F-4D97-AF65-F5344CB8AC3E}">
        <p14:creationId xmlns:p14="http://schemas.microsoft.com/office/powerpoint/2010/main" val="325762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3111-5480-4822-B030-7D513C481425}"/>
              </a:ext>
            </a:extLst>
          </p:cNvPr>
          <p:cNvSpPr>
            <a:spLocks noGrp="1"/>
          </p:cNvSpPr>
          <p:nvPr>
            <p:ph type="title"/>
          </p:nvPr>
        </p:nvSpPr>
        <p:spPr>
          <a:xfrm>
            <a:off x="646111" y="6248400"/>
            <a:ext cx="9404723" cy="461888"/>
          </a:xfrm>
        </p:spPr>
        <p:txBody>
          <a:bodyPr/>
          <a:lstStyle/>
          <a:p>
            <a:r>
              <a:rPr lang="en-GB" sz="2800" dirty="0"/>
              <a:t>                      </a:t>
            </a:r>
            <a:r>
              <a:rPr lang="en-GB" sz="2000" dirty="0"/>
              <a:t>Caspar David Friedrich. Winter Landscape</a:t>
            </a:r>
          </a:p>
        </p:txBody>
      </p:sp>
      <p:pic>
        <p:nvPicPr>
          <p:cNvPr id="5" name="Content Placeholder 4">
            <a:extLst>
              <a:ext uri="{FF2B5EF4-FFF2-40B4-BE49-F238E27FC236}">
                <a16:creationId xmlns:a16="http://schemas.microsoft.com/office/drawing/2014/main" id="{50ED7DB5-1777-49FC-B96C-C919A64134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4465" y="420784"/>
            <a:ext cx="7531905" cy="5648929"/>
          </a:xfrm>
        </p:spPr>
      </p:pic>
    </p:spTree>
    <p:extLst>
      <p:ext uri="{BB962C8B-B14F-4D97-AF65-F5344CB8AC3E}">
        <p14:creationId xmlns:p14="http://schemas.microsoft.com/office/powerpoint/2010/main" val="255273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FF78-D91E-45CE-BC0F-7A2D216FD9AC}"/>
              </a:ext>
            </a:extLst>
          </p:cNvPr>
          <p:cNvSpPr>
            <a:spLocks noGrp="1"/>
          </p:cNvSpPr>
          <p:nvPr>
            <p:ph type="title"/>
          </p:nvPr>
        </p:nvSpPr>
        <p:spPr>
          <a:xfrm>
            <a:off x="646111" y="6260122"/>
            <a:ext cx="9404723" cy="436099"/>
          </a:xfrm>
        </p:spPr>
        <p:txBody>
          <a:bodyPr/>
          <a:lstStyle/>
          <a:p>
            <a:r>
              <a:rPr lang="en-GB" sz="2000" dirty="0"/>
              <a:t>                                         William Holman Hunt. The Light of the World     </a:t>
            </a:r>
          </a:p>
        </p:txBody>
      </p:sp>
      <p:pic>
        <p:nvPicPr>
          <p:cNvPr id="5" name="Content Placeholder 4">
            <a:extLst>
              <a:ext uri="{FF2B5EF4-FFF2-40B4-BE49-F238E27FC236}">
                <a16:creationId xmlns:a16="http://schemas.microsoft.com/office/drawing/2014/main" id="{C8C52847-8E52-44A3-BE6C-63C096B0B8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206" y="309489"/>
            <a:ext cx="3581838" cy="5775867"/>
          </a:xfrm>
        </p:spPr>
      </p:pic>
    </p:spTree>
    <p:extLst>
      <p:ext uri="{BB962C8B-B14F-4D97-AF65-F5344CB8AC3E}">
        <p14:creationId xmlns:p14="http://schemas.microsoft.com/office/powerpoint/2010/main" val="286118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B35F-BE9D-4011-A1D5-F48A919FE0FF}"/>
              </a:ext>
            </a:extLst>
          </p:cNvPr>
          <p:cNvSpPr>
            <a:spLocks noGrp="1"/>
          </p:cNvSpPr>
          <p:nvPr>
            <p:ph type="title"/>
          </p:nvPr>
        </p:nvSpPr>
        <p:spPr>
          <a:xfrm>
            <a:off x="646111" y="6248400"/>
            <a:ext cx="9404723" cy="433754"/>
          </a:xfrm>
        </p:spPr>
        <p:txBody>
          <a:bodyPr/>
          <a:lstStyle/>
          <a:p>
            <a:r>
              <a:rPr lang="en-GB" sz="2000" dirty="0"/>
              <a:t>                                           Claude Monet. </a:t>
            </a:r>
            <a:r>
              <a:rPr lang="en-GB" sz="2000" dirty="0" err="1"/>
              <a:t>Waterlillies</a:t>
            </a:r>
            <a:endParaRPr lang="en-GB" sz="2000" dirty="0"/>
          </a:p>
        </p:txBody>
      </p:sp>
      <p:pic>
        <p:nvPicPr>
          <p:cNvPr id="9" name="Content Placeholder 8">
            <a:extLst>
              <a:ext uri="{FF2B5EF4-FFF2-40B4-BE49-F238E27FC236}">
                <a16:creationId xmlns:a16="http://schemas.microsoft.com/office/drawing/2014/main" id="{D35D1401-73D5-4468-AA59-4912DDB8BB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30" t="786" r="2235" b="1272"/>
          <a:stretch/>
        </p:blipFill>
        <p:spPr>
          <a:xfrm>
            <a:off x="2194560" y="450166"/>
            <a:ext cx="6977575" cy="5416062"/>
          </a:xfrm>
        </p:spPr>
      </p:pic>
    </p:spTree>
    <p:extLst>
      <p:ext uri="{BB962C8B-B14F-4D97-AF65-F5344CB8AC3E}">
        <p14:creationId xmlns:p14="http://schemas.microsoft.com/office/powerpoint/2010/main" val="58058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45B3-39F5-4E85-8F23-1965604E4D38}"/>
              </a:ext>
            </a:extLst>
          </p:cNvPr>
          <p:cNvSpPr>
            <a:spLocks noGrp="1"/>
          </p:cNvSpPr>
          <p:nvPr>
            <p:ph type="title"/>
          </p:nvPr>
        </p:nvSpPr>
        <p:spPr>
          <a:xfrm>
            <a:off x="646111" y="6249194"/>
            <a:ext cx="9404723" cy="461094"/>
          </a:xfrm>
        </p:spPr>
        <p:txBody>
          <a:bodyPr/>
          <a:lstStyle/>
          <a:p>
            <a:r>
              <a:rPr lang="en-GB" sz="2000" dirty="0"/>
              <a:t>                                            George Seurat. Bathers at </a:t>
            </a:r>
            <a:r>
              <a:rPr lang="en-GB" sz="2000" dirty="0" err="1"/>
              <a:t>Asnieres</a:t>
            </a:r>
            <a:endParaRPr lang="en-GB" sz="2000" dirty="0"/>
          </a:p>
        </p:txBody>
      </p:sp>
      <p:pic>
        <p:nvPicPr>
          <p:cNvPr id="5" name="Content Placeholder 4">
            <a:extLst>
              <a:ext uri="{FF2B5EF4-FFF2-40B4-BE49-F238E27FC236}">
                <a16:creationId xmlns:a16="http://schemas.microsoft.com/office/drawing/2014/main" id="{311A0444-FC8F-4B6D-8D4B-3396E4CDA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178129" y="1050775"/>
            <a:ext cx="5708804" cy="4281603"/>
          </a:xfrm>
        </p:spPr>
      </p:pic>
    </p:spTree>
    <p:extLst>
      <p:ext uri="{BB962C8B-B14F-4D97-AF65-F5344CB8AC3E}">
        <p14:creationId xmlns:p14="http://schemas.microsoft.com/office/powerpoint/2010/main" val="359695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F698-14B3-4AE3-BF03-711D475B44CC}"/>
              </a:ext>
            </a:extLst>
          </p:cNvPr>
          <p:cNvSpPr>
            <a:spLocks noGrp="1"/>
          </p:cNvSpPr>
          <p:nvPr>
            <p:ph type="title"/>
          </p:nvPr>
        </p:nvSpPr>
        <p:spPr>
          <a:xfrm>
            <a:off x="646111" y="452718"/>
            <a:ext cx="9404723" cy="567700"/>
          </a:xfrm>
        </p:spPr>
        <p:txBody>
          <a:bodyPr/>
          <a:lstStyle/>
          <a:p>
            <a:r>
              <a:rPr lang="en-GB" sz="2000" dirty="0"/>
              <a:t>5. The Representation of Light in the Technological and Digital Age.</a:t>
            </a:r>
          </a:p>
        </p:txBody>
      </p:sp>
      <p:sp>
        <p:nvSpPr>
          <p:cNvPr id="3" name="Content Placeholder 2">
            <a:extLst>
              <a:ext uri="{FF2B5EF4-FFF2-40B4-BE49-F238E27FC236}">
                <a16:creationId xmlns:a16="http://schemas.microsoft.com/office/drawing/2014/main" id="{17E87715-5276-4339-A937-F2DC4C6665C7}"/>
              </a:ext>
            </a:extLst>
          </p:cNvPr>
          <p:cNvSpPr>
            <a:spLocks noGrp="1"/>
          </p:cNvSpPr>
          <p:nvPr>
            <p:ph idx="1"/>
          </p:nvPr>
        </p:nvSpPr>
        <p:spPr>
          <a:xfrm>
            <a:off x="1103312" y="1020418"/>
            <a:ext cx="8946541" cy="5227981"/>
          </a:xfrm>
        </p:spPr>
        <p:txBody>
          <a:bodyPr>
            <a:normAutofit lnSpcReduction="10000"/>
          </a:bodyPr>
          <a:lstStyle/>
          <a:p>
            <a:r>
              <a:rPr lang="en-GB" dirty="0"/>
              <a:t>The use of a new technological medium in the </a:t>
            </a:r>
            <a:r>
              <a:rPr lang="en-GB" dirty="0" err="1"/>
              <a:t>aerly</a:t>
            </a:r>
            <a:r>
              <a:rPr lang="en-GB" dirty="0"/>
              <a:t> 19c- photography - to create images based on chemical reaction to light has a profound and far-reaching impact on traditional painting. Appearances of light can now be recorded and reproduced on a mass scale and its evolution into the moving photographic image (cinema) toward the end of 19c  means that the representation of light in painting either ceases to be about the mimetic copying of natural appearances but painting itself – the surface of painting- starts to become the generator of light, as for example  can be seen in the work of Matisse (The red Studio) and later Abstract Expressionist work (Rothko, Still, </a:t>
            </a:r>
            <a:r>
              <a:rPr lang="en-GB" dirty="0" err="1"/>
              <a:t>Nerwman</a:t>
            </a:r>
            <a:r>
              <a:rPr lang="en-GB" dirty="0"/>
              <a:t>) or Painting mimics the photographic surface (Richter- I make photographs using paint) and Warhol’s painted silkscreens of photographs from mass culture. The possibilities which digital technologies have afforded the representation of </a:t>
            </a:r>
            <a:r>
              <a:rPr lang="en-GB" dirty="0" err="1"/>
              <a:t>ligjht</a:t>
            </a:r>
            <a:r>
              <a:rPr lang="en-GB" dirty="0"/>
              <a:t> in </a:t>
            </a:r>
            <a:r>
              <a:rPr lang="en-GB" dirty="0" err="1"/>
              <a:t>paintimng</a:t>
            </a:r>
            <a:r>
              <a:rPr lang="en-GB" dirty="0"/>
              <a:t> are exemplified in the work of Jeff Koons’ hyper-real, </a:t>
            </a:r>
            <a:r>
              <a:rPr lang="en-GB" dirty="0" err="1"/>
              <a:t>hyperluminous</a:t>
            </a:r>
            <a:r>
              <a:rPr lang="en-GB" dirty="0"/>
              <a:t> pop from mass </a:t>
            </a:r>
            <a:r>
              <a:rPr lang="en-GB"/>
              <a:t>consumer culture</a:t>
            </a:r>
            <a:endParaRPr lang="en-GB" dirty="0"/>
          </a:p>
          <a:p>
            <a:r>
              <a:rPr lang="en-GB" dirty="0"/>
              <a:t>  </a:t>
            </a:r>
          </a:p>
        </p:txBody>
      </p:sp>
    </p:spTree>
    <p:extLst>
      <p:ext uri="{BB962C8B-B14F-4D97-AF65-F5344CB8AC3E}">
        <p14:creationId xmlns:p14="http://schemas.microsoft.com/office/powerpoint/2010/main" val="4160424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A85F-58B6-4526-B5B2-886668645FD8}"/>
              </a:ext>
            </a:extLst>
          </p:cNvPr>
          <p:cNvSpPr>
            <a:spLocks noGrp="1"/>
          </p:cNvSpPr>
          <p:nvPr>
            <p:ph type="title"/>
          </p:nvPr>
        </p:nvSpPr>
        <p:spPr>
          <a:xfrm>
            <a:off x="646111" y="6049108"/>
            <a:ext cx="9404723" cy="618978"/>
          </a:xfrm>
        </p:spPr>
        <p:txBody>
          <a:bodyPr/>
          <a:lstStyle/>
          <a:p>
            <a:r>
              <a:rPr lang="en-GB" sz="2000" dirty="0"/>
              <a:t>                                                Henri Matisse. The Red Studio</a:t>
            </a:r>
          </a:p>
        </p:txBody>
      </p:sp>
      <p:pic>
        <p:nvPicPr>
          <p:cNvPr id="5" name="Content Placeholder 4">
            <a:extLst>
              <a:ext uri="{FF2B5EF4-FFF2-40B4-BE49-F238E27FC236}">
                <a16:creationId xmlns:a16="http://schemas.microsoft.com/office/drawing/2014/main" id="{A7D97238-3438-407D-94B8-D0E5BF2212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50" r="1129"/>
          <a:stretch/>
        </p:blipFill>
        <p:spPr>
          <a:xfrm>
            <a:off x="3056793" y="548640"/>
            <a:ext cx="6270087" cy="5106571"/>
          </a:xfrm>
        </p:spPr>
      </p:pic>
    </p:spTree>
    <p:extLst>
      <p:ext uri="{BB962C8B-B14F-4D97-AF65-F5344CB8AC3E}">
        <p14:creationId xmlns:p14="http://schemas.microsoft.com/office/powerpoint/2010/main" val="139830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5F21-B423-4CF1-889F-8ED4C0A9BADD}"/>
              </a:ext>
            </a:extLst>
          </p:cNvPr>
          <p:cNvSpPr>
            <a:spLocks noGrp="1"/>
          </p:cNvSpPr>
          <p:nvPr>
            <p:ph type="title"/>
          </p:nvPr>
        </p:nvSpPr>
        <p:spPr>
          <a:xfrm>
            <a:off x="646111" y="6248400"/>
            <a:ext cx="9404723" cy="391550"/>
          </a:xfrm>
        </p:spPr>
        <p:txBody>
          <a:bodyPr/>
          <a:lstStyle/>
          <a:p>
            <a:r>
              <a:rPr lang="en-GB" sz="2000" dirty="0"/>
              <a:t>                                            Gerhard Richter. Girl Reading</a:t>
            </a:r>
          </a:p>
        </p:txBody>
      </p:sp>
      <p:pic>
        <p:nvPicPr>
          <p:cNvPr id="5" name="Content Placeholder 4">
            <a:extLst>
              <a:ext uri="{FF2B5EF4-FFF2-40B4-BE49-F238E27FC236}">
                <a16:creationId xmlns:a16="http://schemas.microsoft.com/office/drawing/2014/main" id="{7867371F-32FD-4704-8B11-0837FD0BE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4593" y="336380"/>
            <a:ext cx="8027021" cy="5628322"/>
          </a:xfrm>
        </p:spPr>
      </p:pic>
    </p:spTree>
    <p:extLst>
      <p:ext uri="{BB962C8B-B14F-4D97-AF65-F5344CB8AC3E}">
        <p14:creationId xmlns:p14="http://schemas.microsoft.com/office/powerpoint/2010/main" val="28288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0A5-D87B-4E48-9C93-37883E01B45C}"/>
              </a:ext>
            </a:extLst>
          </p:cNvPr>
          <p:cNvSpPr>
            <a:spLocks noGrp="1"/>
          </p:cNvSpPr>
          <p:nvPr>
            <p:ph type="title"/>
          </p:nvPr>
        </p:nvSpPr>
        <p:spPr>
          <a:xfrm>
            <a:off x="646111" y="6248400"/>
            <a:ext cx="9404723" cy="419686"/>
          </a:xfrm>
        </p:spPr>
        <p:txBody>
          <a:bodyPr/>
          <a:lstStyle/>
          <a:p>
            <a:r>
              <a:rPr lang="en-GB" sz="2400" dirty="0"/>
              <a:t>                           Nicholas Wyatt. Annunciation 2013</a:t>
            </a:r>
          </a:p>
        </p:txBody>
      </p:sp>
      <p:pic>
        <p:nvPicPr>
          <p:cNvPr id="5" name="Content Placeholder 4">
            <a:extLst>
              <a:ext uri="{FF2B5EF4-FFF2-40B4-BE49-F238E27FC236}">
                <a16:creationId xmlns:a16="http://schemas.microsoft.com/office/drawing/2014/main" id="{86DDF1CF-6C83-458D-8A9B-BBCF040059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802" y="139431"/>
            <a:ext cx="8417749" cy="6003043"/>
          </a:xfrm>
        </p:spPr>
      </p:pic>
    </p:spTree>
    <p:extLst>
      <p:ext uri="{BB962C8B-B14F-4D97-AF65-F5344CB8AC3E}">
        <p14:creationId xmlns:p14="http://schemas.microsoft.com/office/powerpoint/2010/main" val="216867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7FE8-3C13-4A57-A885-E6FB8BE47133}"/>
              </a:ext>
            </a:extLst>
          </p:cNvPr>
          <p:cNvSpPr>
            <a:spLocks noGrp="1"/>
          </p:cNvSpPr>
          <p:nvPr>
            <p:ph type="title"/>
          </p:nvPr>
        </p:nvSpPr>
        <p:spPr>
          <a:xfrm>
            <a:off x="646111" y="6248400"/>
            <a:ext cx="9404723" cy="405618"/>
          </a:xfrm>
        </p:spPr>
        <p:txBody>
          <a:bodyPr/>
          <a:lstStyle/>
          <a:p>
            <a:r>
              <a:rPr lang="en-GB" sz="2000" dirty="0"/>
              <a:t>                                            Andy Warhol. Self portrait</a:t>
            </a:r>
          </a:p>
        </p:txBody>
      </p:sp>
      <p:pic>
        <p:nvPicPr>
          <p:cNvPr id="5" name="Content Placeholder 4">
            <a:extLst>
              <a:ext uri="{FF2B5EF4-FFF2-40B4-BE49-F238E27FC236}">
                <a16:creationId xmlns:a16="http://schemas.microsoft.com/office/drawing/2014/main" id="{B98DEDCB-05A4-4743-9F8A-C8132DB2EF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4729" y="153499"/>
            <a:ext cx="5731629" cy="6094901"/>
          </a:xfrm>
        </p:spPr>
      </p:pic>
    </p:spTree>
    <p:extLst>
      <p:ext uri="{BB962C8B-B14F-4D97-AF65-F5344CB8AC3E}">
        <p14:creationId xmlns:p14="http://schemas.microsoft.com/office/powerpoint/2010/main" val="359959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1D59-112C-4BE5-9245-BC1A0C876A47}"/>
              </a:ext>
            </a:extLst>
          </p:cNvPr>
          <p:cNvSpPr>
            <a:spLocks noGrp="1"/>
          </p:cNvSpPr>
          <p:nvPr>
            <p:ph type="title"/>
          </p:nvPr>
        </p:nvSpPr>
        <p:spPr>
          <a:xfrm>
            <a:off x="646111" y="6217920"/>
            <a:ext cx="9404723" cy="422030"/>
          </a:xfrm>
        </p:spPr>
        <p:txBody>
          <a:bodyPr/>
          <a:lstStyle/>
          <a:p>
            <a:r>
              <a:rPr lang="en-GB" sz="2000" dirty="0"/>
              <a:t>                                                     Jeff Koons. </a:t>
            </a:r>
            <a:r>
              <a:rPr lang="en-GB" sz="2000" dirty="0" err="1"/>
              <a:t>Easyfun</a:t>
            </a:r>
            <a:r>
              <a:rPr lang="en-GB" sz="2000" dirty="0"/>
              <a:t> series</a:t>
            </a:r>
          </a:p>
        </p:txBody>
      </p:sp>
      <p:pic>
        <p:nvPicPr>
          <p:cNvPr id="9" name="Content Placeholder 8">
            <a:extLst>
              <a:ext uri="{FF2B5EF4-FFF2-40B4-BE49-F238E27FC236}">
                <a16:creationId xmlns:a16="http://schemas.microsoft.com/office/drawing/2014/main" id="{44FFB842-DBE1-420B-B0CE-7303D453F4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1677" y="1152983"/>
            <a:ext cx="3524929" cy="4812847"/>
          </a:xfrm>
        </p:spPr>
      </p:pic>
    </p:spTree>
    <p:extLst>
      <p:ext uri="{BB962C8B-B14F-4D97-AF65-F5344CB8AC3E}">
        <p14:creationId xmlns:p14="http://schemas.microsoft.com/office/powerpoint/2010/main" val="2075257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48FD-7885-496B-92ED-8FC84B097EFD}"/>
              </a:ext>
            </a:extLst>
          </p:cNvPr>
          <p:cNvSpPr>
            <a:spLocks noGrp="1"/>
          </p:cNvSpPr>
          <p:nvPr>
            <p:ph type="title"/>
          </p:nvPr>
        </p:nvSpPr>
        <p:spPr>
          <a:xfrm>
            <a:off x="646111" y="6372665"/>
            <a:ext cx="9404723" cy="351691"/>
          </a:xfrm>
        </p:spPr>
        <p:txBody>
          <a:bodyPr/>
          <a:lstStyle/>
          <a:p>
            <a:r>
              <a:rPr lang="en-GB" sz="2400" dirty="0"/>
              <a:t>                           </a:t>
            </a:r>
            <a:r>
              <a:rPr lang="en-GB" sz="2000" dirty="0"/>
              <a:t>Nicholas Wyatt. Ecce Ancilla Domini. 2017</a:t>
            </a:r>
          </a:p>
        </p:txBody>
      </p:sp>
      <p:pic>
        <p:nvPicPr>
          <p:cNvPr id="5" name="Content Placeholder 4">
            <a:extLst>
              <a:ext uri="{FF2B5EF4-FFF2-40B4-BE49-F238E27FC236}">
                <a16:creationId xmlns:a16="http://schemas.microsoft.com/office/drawing/2014/main" id="{D8C94D73-9DAA-4F74-B3C9-9C0380F66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7128" y="195703"/>
            <a:ext cx="4585293" cy="6064420"/>
          </a:xfrm>
        </p:spPr>
      </p:pic>
    </p:spTree>
    <p:extLst>
      <p:ext uri="{BB962C8B-B14F-4D97-AF65-F5344CB8AC3E}">
        <p14:creationId xmlns:p14="http://schemas.microsoft.com/office/powerpoint/2010/main" val="27962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9463-7548-4D84-978C-D0C865472F2E}"/>
              </a:ext>
            </a:extLst>
          </p:cNvPr>
          <p:cNvSpPr>
            <a:spLocks noGrp="1"/>
          </p:cNvSpPr>
          <p:nvPr>
            <p:ph type="title"/>
          </p:nvPr>
        </p:nvSpPr>
        <p:spPr>
          <a:xfrm>
            <a:off x="646111" y="6386732"/>
            <a:ext cx="9404723" cy="337624"/>
          </a:xfrm>
        </p:spPr>
        <p:txBody>
          <a:bodyPr/>
          <a:lstStyle/>
          <a:p>
            <a:r>
              <a:rPr lang="en-GB" sz="2000" dirty="0"/>
              <a:t>                                    Nicholas Wyatt. All Night Long 2010</a:t>
            </a:r>
          </a:p>
        </p:txBody>
      </p:sp>
      <p:pic>
        <p:nvPicPr>
          <p:cNvPr id="5" name="Content Placeholder 4">
            <a:extLst>
              <a:ext uri="{FF2B5EF4-FFF2-40B4-BE49-F238E27FC236}">
                <a16:creationId xmlns:a16="http://schemas.microsoft.com/office/drawing/2014/main" id="{FCFB894D-AC5A-4435-8565-C7F86B333D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081" y="491124"/>
            <a:ext cx="6422559" cy="5557984"/>
          </a:xfrm>
        </p:spPr>
      </p:pic>
    </p:spTree>
    <p:extLst>
      <p:ext uri="{BB962C8B-B14F-4D97-AF65-F5344CB8AC3E}">
        <p14:creationId xmlns:p14="http://schemas.microsoft.com/office/powerpoint/2010/main" val="249993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467F-3ADB-4159-9A70-385C9B8859E2}"/>
              </a:ext>
            </a:extLst>
          </p:cNvPr>
          <p:cNvSpPr>
            <a:spLocks noGrp="1"/>
          </p:cNvSpPr>
          <p:nvPr>
            <p:ph type="title"/>
          </p:nvPr>
        </p:nvSpPr>
        <p:spPr>
          <a:xfrm>
            <a:off x="646111" y="452718"/>
            <a:ext cx="9404723" cy="771171"/>
          </a:xfrm>
        </p:spPr>
        <p:txBody>
          <a:bodyPr/>
          <a:lstStyle/>
          <a:p>
            <a:r>
              <a:rPr lang="en-GB" dirty="0"/>
              <a:t>Introduction</a:t>
            </a:r>
          </a:p>
        </p:txBody>
      </p:sp>
      <p:sp>
        <p:nvSpPr>
          <p:cNvPr id="3" name="Content Placeholder 2">
            <a:extLst>
              <a:ext uri="{FF2B5EF4-FFF2-40B4-BE49-F238E27FC236}">
                <a16:creationId xmlns:a16="http://schemas.microsoft.com/office/drawing/2014/main" id="{71A694A8-8494-4E73-80C8-946C54086EFF}"/>
              </a:ext>
            </a:extLst>
          </p:cNvPr>
          <p:cNvSpPr>
            <a:spLocks noGrp="1"/>
          </p:cNvSpPr>
          <p:nvPr>
            <p:ph idx="1"/>
          </p:nvPr>
        </p:nvSpPr>
        <p:spPr/>
        <p:txBody>
          <a:bodyPr>
            <a:normAutofit fontScale="77500" lnSpcReduction="20000"/>
          </a:bodyPr>
          <a:lstStyle/>
          <a:p>
            <a:r>
              <a:rPr lang="en-GB" sz="3000" dirty="0"/>
              <a:t>The representation of light is a fundamental property of painting.</a:t>
            </a:r>
          </a:p>
          <a:p>
            <a:r>
              <a:rPr lang="en-GB" sz="3000" dirty="0"/>
              <a:t>Light is a phenomenon of the physical  world, but its representation in painting, like all representations , is culturally determined by social, religious, political and aesthetic  factors. And between faith and reason</a:t>
            </a:r>
          </a:p>
          <a:p>
            <a:r>
              <a:rPr lang="en-GB" sz="3000" dirty="0"/>
              <a:t>This presentation will look at the different ways the representation of light light has developed in the European painting tradition over the past  700 years and will consider the question: Is ‘The Light of the World ‘ the same light as the Light of the Enlightenment?’  </a:t>
            </a:r>
          </a:p>
          <a:p>
            <a:r>
              <a:rPr lang="en-GB" sz="3000" dirty="0"/>
              <a:t> I look at this development not only from art history, but also from my viewpoint as a painter</a:t>
            </a:r>
            <a:r>
              <a:rPr lang="en-GB" dirty="0"/>
              <a:t>.</a:t>
            </a:r>
          </a:p>
          <a:p>
            <a:endParaRPr lang="en-GB" dirty="0"/>
          </a:p>
        </p:txBody>
      </p:sp>
    </p:spTree>
    <p:extLst>
      <p:ext uri="{BB962C8B-B14F-4D97-AF65-F5344CB8AC3E}">
        <p14:creationId xmlns:p14="http://schemas.microsoft.com/office/powerpoint/2010/main" val="309474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434-144F-4763-A374-C0F4EB070D11}"/>
              </a:ext>
            </a:extLst>
          </p:cNvPr>
          <p:cNvSpPr>
            <a:spLocks noGrp="1"/>
          </p:cNvSpPr>
          <p:nvPr>
            <p:ph type="title"/>
          </p:nvPr>
        </p:nvSpPr>
        <p:spPr>
          <a:xfrm>
            <a:off x="646111" y="452718"/>
            <a:ext cx="9404723" cy="686969"/>
          </a:xfrm>
        </p:spPr>
        <p:txBody>
          <a:bodyPr/>
          <a:lstStyle/>
          <a:p>
            <a:r>
              <a:rPr lang="en-GB" sz="2800" dirty="0"/>
              <a:t>1. Light as Divine Metaphor (Mediaeval Painting)</a:t>
            </a:r>
          </a:p>
        </p:txBody>
      </p:sp>
      <p:sp>
        <p:nvSpPr>
          <p:cNvPr id="3" name="Content Placeholder 2">
            <a:extLst>
              <a:ext uri="{FF2B5EF4-FFF2-40B4-BE49-F238E27FC236}">
                <a16:creationId xmlns:a16="http://schemas.microsoft.com/office/drawing/2014/main" id="{BBAAACED-9D47-4335-9737-6132F096333E}"/>
              </a:ext>
            </a:extLst>
          </p:cNvPr>
          <p:cNvSpPr>
            <a:spLocks noGrp="1"/>
          </p:cNvSpPr>
          <p:nvPr>
            <p:ph idx="1"/>
          </p:nvPr>
        </p:nvSpPr>
        <p:spPr>
          <a:xfrm>
            <a:off x="1103312" y="1139688"/>
            <a:ext cx="8946541" cy="5108712"/>
          </a:xfrm>
        </p:spPr>
        <p:txBody>
          <a:bodyPr>
            <a:noAutofit/>
          </a:bodyPr>
          <a:lstStyle/>
          <a:p>
            <a:r>
              <a:rPr lang="en-GB" sz="2400" dirty="0"/>
              <a:t>Saint Augustine of Hippo (354-430 AD)the early Christian theologian and philosopher draws a distinction between the Light of God and the light of the senses.</a:t>
            </a:r>
          </a:p>
          <a:p>
            <a:r>
              <a:rPr lang="en-GB" sz="2400" dirty="0"/>
              <a:t>According to Saint Augustine, the ‘true, good Light’ of God does not reveal earthly, sensual delights or pleasures, but inner, spiritual light .</a:t>
            </a:r>
          </a:p>
          <a:p>
            <a:r>
              <a:rPr lang="en-GB" sz="2400" dirty="0"/>
              <a:t>In mediaeval aesthetics light is conceived as a property of the Divine and light in  Mediaeval painting is a clear, lucid, uniform, </a:t>
            </a:r>
            <a:r>
              <a:rPr lang="en-GB" sz="2400" dirty="0" err="1"/>
              <a:t>shadowless</a:t>
            </a:r>
            <a:r>
              <a:rPr lang="en-GB" sz="2400" dirty="0"/>
              <a:t> and , most importantly, </a:t>
            </a:r>
            <a:r>
              <a:rPr lang="en-GB" sz="2400" dirty="0" err="1"/>
              <a:t>originary</a:t>
            </a:r>
            <a:r>
              <a:rPr lang="en-GB" sz="2400" dirty="0"/>
              <a:t>  quality– that is to say , emanating from  the Divine, a good example of which is the stained glass of mediaeval cathedrals, through which the light of God is  apprehended through the earthly beauty of colour </a:t>
            </a:r>
          </a:p>
        </p:txBody>
      </p:sp>
    </p:spTree>
    <p:extLst>
      <p:ext uri="{BB962C8B-B14F-4D97-AF65-F5344CB8AC3E}">
        <p14:creationId xmlns:p14="http://schemas.microsoft.com/office/powerpoint/2010/main" val="123583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17D0-6055-1F42-8C08-7C365972429C}"/>
              </a:ext>
            </a:extLst>
          </p:cNvPr>
          <p:cNvSpPr>
            <a:spLocks noGrp="1"/>
          </p:cNvSpPr>
          <p:nvPr>
            <p:ph type="title"/>
          </p:nvPr>
        </p:nvSpPr>
        <p:spPr>
          <a:xfrm>
            <a:off x="721895" y="6268452"/>
            <a:ext cx="9328939" cy="437147"/>
          </a:xfrm>
        </p:spPr>
        <p:txBody>
          <a:bodyPr/>
          <a:lstStyle/>
          <a:p>
            <a:r>
              <a:rPr lang="en-GB" sz="2000" dirty="0"/>
              <a:t>                                      The Wilton Diptych, about 1395-9</a:t>
            </a:r>
            <a:endParaRPr lang="en-US" sz="2000" dirty="0"/>
          </a:p>
        </p:txBody>
      </p:sp>
      <p:pic>
        <p:nvPicPr>
          <p:cNvPr id="4" name="Picture 4">
            <a:extLst>
              <a:ext uri="{FF2B5EF4-FFF2-40B4-BE49-F238E27FC236}">
                <a16:creationId xmlns:a16="http://schemas.microsoft.com/office/drawing/2014/main" id="{EA00747A-6C2D-6148-837E-08F6BFEBE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147" y="366263"/>
            <a:ext cx="7710316" cy="5782746"/>
          </a:xfrm>
          <a:prstGeom prst="rect">
            <a:avLst/>
          </a:prstGeom>
        </p:spPr>
      </p:pic>
    </p:spTree>
    <p:extLst>
      <p:ext uri="{BB962C8B-B14F-4D97-AF65-F5344CB8AC3E}">
        <p14:creationId xmlns:p14="http://schemas.microsoft.com/office/powerpoint/2010/main" val="49044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B4B2-0BAB-D24C-9C1A-5FB9329146BC}"/>
              </a:ext>
            </a:extLst>
          </p:cNvPr>
          <p:cNvSpPr>
            <a:spLocks noGrp="1"/>
          </p:cNvSpPr>
          <p:nvPr>
            <p:ph type="title"/>
          </p:nvPr>
        </p:nvSpPr>
        <p:spPr>
          <a:xfrm>
            <a:off x="577517" y="6334539"/>
            <a:ext cx="9473318" cy="331304"/>
          </a:xfrm>
        </p:spPr>
        <p:txBody>
          <a:bodyPr/>
          <a:lstStyle/>
          <a:p>
            <a:r>
              <a:rPr lang="en-US" sz="2000" dirty="0"/>
              <a:t>                         Master of </a:t>
            </a:r>
            <a:r>
              <a:rPr lang="en-US" sz="2000" dirty="0" err="1"/>
              <a:t>Liesborn</a:t>
            </a:r>
            <a:r>
              <a:rPr lang="en-US" sz="2000" dirty="0"/>
              <a:t>. The </a:t>
            </a:r>
            <a:r>
              <a:rPr lang="en-US" sz="2000" dirty="0" err="1"/>
              <a:t>Liesborn</a:t>
            </a:r>
            <a:r>
              <a:rPr lang="en-US" sz="2000" dirty="0"/>
              <a:t> altarpiece, 1465-1490</a:t>
            </a:r>
          </a:p>
        </p:txBody>
      </p:sp>
      <p:pic>
        <p:nvPicPr>
          <p:cNvPr id="4" name="Picture 4">
            <a:extLst>
              <a:ext uri="{FF2B5EF4-FFF2-40B4-BE49-F238E27FC236}">
                <a16:creationId xmlns:a16="http://schemas.microsoft.com/office/drawing/2014/main" id="{9BFA8DE1-74C6-304D-8B68-ABEC11C23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403" y="265044"/>
            <a:ext cx="7915963" cy="5936973"/>
          </a:xfrm>
          <a:prstGeom prst="rect">
            <a:avLst/>
          </a:prstGeom>
        </p:spPr>
      </p:pic>
    </p:spTree>
    <p:extLst>
      <p:ext uri="{BB962C8B-B14F-4D97-AF65-F5344CB8AC3E}">
        <p14:creationId xmlns:p14="http://schemas.microsoft.com/office/powerpoint/2010/main" val="88494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47F5-599D-FD49-A080-99658F12BDFC}"/>
              </a:ext>
            </a:extLst>
          </p:cNvPr>
          <p:cNvSpPr>
            <a:spLocks noGrp="1"/>
          </p:cNvSpPr>
          <p:nvPr>
            <p:ph type="title"/>
          </p:nvPr>
        </p:nvSpPr>
        <p:spPr>
          <a:xfrm>
            <a:off x="646111" y="6190876"/>
            <a:ext cx="9404723" cy="541228"/>
          </a:xfrm>
        </p:spPr>
        <p:txBody>
          <a:bodyPr/>
          <a:lstStyle/>
          <a:p>
            <a:r>
              <a:rPr lang="en-US" sz="2000" dirty="0"/>
              <a:t>Lorenzo Monaco. The coronation of the virgin with adoring saints 1407-9 (detail)</a:t>
            </a:r>
          </a:p>
        </p:txBody>
      </p:sp>
      <p:pic>
        <p:nvPicPr>
          <p:cNvPr id="4" name="Picture 4">
            <a:extLst>
              <a:ext uri="{FF2B5EF4-FFF2-40B4-BE49-F238E27FC236}">
                <a16:creationId xmlns:a16="http://schemas.microsoft.com/office/drawing/2014/main" id="{91ECF22C-47C0-1F4D-B822-E462718082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6615" y="265511"/>
            <a:ext cx="4444023" cy="5925365"/>
          </a:xfrm>
          <a:prstGeom prst="rect">
            <a:avLst/>
          </a:prstGeom>
        </p:spPr>
      </p:pic>
    </p:spTree>
    <p:extLst>
      <p:ext uri="{BB962C8B-B14F-4D97-AF65-F5344CB8AC3E}">
        <p14:creationId xmlns:p14="http://schemas.microsoft.com/office/powerpoint/2010/main" val="24913933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1227</TotalTime>
  <Words>1172</Words>
  <Application>Microsoft Office PowerPoint</Application>
  <PresentationFormat>Widescreen</PresentationFormat>
  <Paragraphs>47</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Ion</vt:lpstr>
      <vt:lpstr>The Representation of Light in Painting</vt:lpstr>
      <vt:lpstr>Is ‘The Light of the World ‘ the same light as the Light of The Enlightenment?    El Greco                                                           Johannes Vermeer                             </vt:lpstr>
      <vt:lpstr>                           Nicholas Wyatt. Annunciation 2013</vt:lpstr>
      <vt:lpstr>                                    Nicholas Wyatt. All Night Long 2010</vt:lpstr>
      <vt:lpstr>Introduction</vt:lpstr>
      <vt:lpstr>1. Light as Divine Metaphor (Mediaeval Painting)</vt:lpstr>
      <vt:lpstr>                                      The Wilton Diptych, about 1395-9</vt:lpstr>
      <vt:lpstr>                         Master of Liesborn. The Liesborn altarpiece, 1465-1490</vt:lpstr>
      <vt:lpstr>Lorenzo Monaco. The coronation of the virgin with adoring saints 1407-9 (detail)</vt:lpstr>
      <vt:lpstr>                                           Duccio. The Annunciation. 1307/8-11</vt:lpstr>
      <vt:lpstr>                                       Piero della Francesca. The Nativity. 1470-5</vt:lpstr>
      <vt:lpstr>2. Light as Mystical drama and Devotion (da Vinci, El Greco, Caravaggio)</vt:lpstr>
      <vt:lpstr>                                    Leonardo da Vinci. The Virgin of the Rocks</vt:lpstr>
      <vt:lpstr>              Michelangelo Merisi da Caravaggio. The Raising of Lazarus</vt:lpstr>
      <vt:lpstr>                                      El Greco. The immaculate conception</vt:lpstr>
      <vt:lpstr>                                        Zurburan. St. Francis in Meditation</vt:lpstr>
      <vt:lpstr>3.The light of experience. Illuminatory light. Vermeer de Hoogh, Rembrandt</vt:lpstr>
      <vt:lpstr>                      Rembrandt. Portrait of Hendrijke Stoffels</vt:lpstr>
      <vt:lpstr>                                     Johannes Vermeer. Girl at a Virginal</vt:lpstr>
      <vt:lpstr>                                Pieter de Hoogh. A Dutch Courtyard(detail)</vt:lpstr>
      <vt:lpstr>4. Light as Aesthetic Experience. (Naturalism, Romanticism and Impressionism)</vt:lpstr>
      <vt:lpstr>                                        John Constable. Stratford Mill</vt:lpstr>
      <vt:lpstr>                      Caspar David Friedrich. Winter Landscape</vt:lpstr>
      <vt:lpstr>                                         William Holman Hunt. The Light of the World     </vt:lpstr>
      <vt:lpstr>                                           Claude Monet. Waterlillies</vt:lpstr>
      <vt:lpstr>                                            George Seurat. Bathers at Asnieres</vt:lpstr>
      <vt:lpstr>5. The Representation of Light in the Technological and Digital Age.</vt:lpstr>
      <vt:lpstr>                                                Henri Matisse. The Red Studio</vt:lpstr>
      <vt:lpstr>                                            Gerhard Richter. Girl Reading</vt:lpstr>
      <vt:lpstr>                                            Andy Warhol. Self portrait</vt:lpstr>
      <vt:lpstr>                                                     Jeff Koons. Easyfun series</vt:lpstr>
      <vt:lpstr>                           Nicholas Wyatt. Ecce Ancilla Domini. 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Representation of Light in Painting</dc:title>
  <dc:creator>Nicholas Wyatt</dc:creator>
  <cp:lastModifiedBy>Nicholas Wyatt</cp:lastModifiedBy>
  <cp:revision>33</cp:revision>
  <dcterms:created xsi:type="dcterms:W3CDTF">2017-09-21T20:22:03Z</dcterms:created>
  <dcterms:modified xsi:type="dcterms:W3CDTF">2019-12-09T23:26:41Z</dcterms:modified>
</cp:coreProperties>
</file>